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5"/>
  </p:notesMasterIdLst>
  <p:sldIdLst>
    <p:sldId id="256" r:id="rId2"/>
    <p:sldId id="257" r:id="rId3"/>
    <p:sldId id="258" r:id="rId4"/>
    <p:sldId id="286" r:id="rId5"/>
    <p:sldId id="293" r:id="rId6"/>
    <p:sldId id="282" r:id="rId7"/>
    <p:sldId id="287" r:id="rId8"/>
    <p:sldId id="288" r:id="rId9"/>
    <p:sldId id="291" r:id="rId10"/>
    <p:sldId id="292" r:id="rId11"/>
    <p:sldId id="294" r:id="rId12"/>
    <p:sldId id="295" r:id="rId13"/>
    <p:sldId id="271" r:id="rId14"/>
    <p:sldId id="270" r:id="rId15"/>
    <p:sldId id="261" r:id="rId16"/>
    <p:sldId id="296" r:id="rId17"/>
    <p:sldId id="262" r:id="rId18"/>
    <p:sldId id="267" r:id="rId19"/>
    <p:sldId id="273" r:id="rId20"/>
    <p:sldId id="269" r:id="rId21"/>
    <p:sldId id="266" r:id="rId22"/>
    <p:sldId id="279" r:id="rId23"/>
    <p:sldId id="272" r:id="rId24"/>
  </p:sldIdLst>
  <p:sldSz cx="9144000" cy="6858000" type="screen4x3"/>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6E04"/>
    <a:srgbClr val="F44E32"/>
    <a:srgbClr val="73ABB3"/>
    <a:srgbClr val="ED6C39"/>
    <a:srgbClr val="EFEB3B"/>
    <a:srgbClr val="666A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8" autoAdjust="0"/>
    <p:restoredTop sz="94671" autoAdjust="0"/>
  </p:normalViewPr>
  <p:slideViewPr>
    <p:cSldViewPr>
      <p:cViewPr>
        <p:scale>
          <a:sx n="77" d="100"/>
          <a:sy n="77" d="100"/>
        </p:scale>
        <p:origin x="-2338" y="-33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1094"/>
          </a:xfrm>
          <a:prstGeom prst="rect">
            <a:avLst/>
          </a:prstGeom>
        </p:spPr>
        <p:txBody>
          <a:bodyPr vert="horz" lIns="96634" tIns="48317" rIns="96634" bIns="48317" rtlCol="0"/>
          <a:lstStyle>
            <a:lvl1pPr algn="l">
              <a:defRPr sz="1300"/>
            </a:lvl1pPr>
          </a:lstStyle>
          <a:p>
            <a:endParaRPr lang="en-GB"/>
          </a:p>
        </p:txBody>
      </p:sp>
      <p:sp>
        <p:nvSpPr>
          <p:cNvPr id="3" name="Date Placeholder 2"/>
          <p:cNvSpPr>
            <a:spLocks noGrp="1"/>
          </p:cNvSpPr>
          <p:nvPr>
            <p:ph type="dt" idx="1"/>
          </p:nvPr>
        </p:nvSpPr>
        <p:spPr>
          <a:xfrm>
            <a:off x="3902597" y="0"/>
            <a:ext cx="2985558" cy="501094"/>
          </a:xfrm>
          <a:prstGeom prst="rect">
            <a:avLst/>
          </a:prstGeom>
        </p:spPr>
        <p:txBody>
          <a:bodyPr vert="horz" lIns="96634" tIns="48317" rIns="96634" bIns="48317" rtlCol="0"/>
          <a:lstStyle>
            <a:lvl1pPr algn="r">
              <a:defRPr sz="1300"/>
            </a:lvl1pPr>
          </a:lstStyle>
          <a:p>
            <a:fld id="{BF0A031C-0E5B-4C55-9973-8B2B26674054}" type="datetimeFigureOut">
              <a:rPr lang="en-GB" smtClean="0"/>
              <a:t>20/03/2018</a:t>
            </a:fld>
            <a:endParaRPr lang="en-GB"/>
          </a:p>
        </p:txBody>
      </p:sp>
      <p:sp>
        <p:nvSpPr>
          <p:cNvPr id="4" name="Slide Image Placeholder 3"/>
          <p:cNvSpPr>
            <a:spLocks noGrp="1" noRot="1" noChangeAspect="1"/>
          </p:cNvSpPr>
          <p:nvPr>
            <p:ph type="sldImg" idx="2"/>
          </p:nvPr>
        </p:nvSpPr>
        <p:spPr>
          <a:xfrm>
            <a:off x="939800" y="750888"/>
            <a:ext cx="5010150" cy="3759200"/>
          </a:xfrm>
          <a:prstGeom prst="rect">
            <a:avLst/>
          </a:prstGeom>
          <a:noFill/>
          <a:ln w="12700">
            <a:solidFill>
              <a:prstClr val="black"/>
            </a:solidFill>
          </a:ln>
        </p:spPr>
        <p:txBody>
          <a:bodyPr vert="horz" lIns="96634" tIns="48317" rIns="96634" bIns="48317" rtlCol="0" anchor="ctr"/>
          <a:lstStyle/>
          <a:p>
            <a:endParaRPr lang="en-GB"/>
          </a:p>
        </p:txBody>
      </p:sp>
      <p:sp>
        <p:nvSpPr>
          <p:cNvPr id="5" name="Notes Placeholder 4"/>
          <p:cNvSpPr>
            <a:spLocks noGrp="1"/>
          </p:cNvSpPr>
          <p:nvPr>
            <p:ph type="body" sz="quarter" idx="3"/>
          </p:nvPr>
        </p:nvSpPr>
        <p:spPr>
          <a:xfrm>
            <a:off x="688975" y="4760397"/>
            <a:ext cx="5511800" cy="4509850"/>
          </a:xfrm>
          <a:prstGeom prst="rect">
            <a:avLst/>
          </a:prstGeom>
        </p:spPr>
        <p:txBody>
          <a:bodyPr vert="horz" lIns="96634" tIns="48317" rIns="96634" bIns="4831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19054"/>
            <a:ext cx="2985558" cy="501094"/>
          </a:xfrm>
          <a:prstGeom prst="rect">
            <a:avLst/>
          </a:prstGeom>
        </p:spPr>
        <p:txBody>
          <a:bodyPr vert="horz" lIns="96634" tIns="48317" rIns="96634" bIns="48317"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9054"/>
            <a:ext cx="2985558" cy="501094"/>
          </a:xfrm>
          <a:prstGeom prst="rect">
            <a:avLst/>
          </a:prstGeom>
        </p:spPr>
        <p:txBody>
          <a:bodyPr vert="horz" lIns="96634" tIns="48317" rIns="96634" bIns="48317" rtlCol="0" anchor="b"/>
          <a:lstStyle>
            <a:lvl1pPr algn="r">
              <a:defRPr sz="1300"/>
            </a:lvl1pPr>
          </a:lstStyle>
          <a:p>
            <a:fld id="{CD5C22E7-80C9-4F0C-BBCC-2431BCAD19EF}" type="slidenum">
              <a:rPr lang="en-GB" smtClean="0"/>
              <a:t>‹#›</a:t>
            </a:fld>
            <a:endParaRPr lang="en-GB"/>
          </a:p>
        </p:txBody>
      </p:sp>
    </p:spTree>
    <p:extLst>
      <p:ext uri="{BB962C8B-B14F-4D97-AF65-F5344CB8AC3E}">
        <p14:creationId xmlns:p14="http://schemas.microsoft.com/office/powerpoint/2010/main" val="283181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A4639C-9D15-4DD6-BA72-8D7ABAC9BADE}" type="datetime1">
              <a:rPr lang="en-GB" smtClean="0"/>
              <a:t>20/03/2018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43CF7D-BD10-4096-9363-14F1A481126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8CA48D-87DC-4545-82E6-DD1B70AD2076}" type="datetime1">
              <a:rPr lang="en-GB" smtClean="0"/>
              <a:t>20/03/2018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43CF7D-BD10-4096-9363-14F1A481126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584EBD-1DAC-4DFC-AEA4-DF627775BDED}" type="datetime1">
              <a:rPr lang="en-GB" smtClean="0"/>
              <a:t>20/03/2018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43CF7D-BD10-4096-9363-14F1A481126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5D458-36A7-47A3-975C-ECAE9C323B3E}" type="datetime1">
              <a:rPr lang="en-GB" smtClean="0"/>
              <a:t>20/03/2018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43CF7D-BD10-4096-9363-14F1A481126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C32EAB-DFDB-4FBC-884D-72EDDF14FF84}" type="datetime1">
              <a:rPr lang="en-GB" smtClean="0"/>
              <a:t>20/03/2018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43CF7D-BD10-4096-9363-14F1A481126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DCA1393-289F-41FD-A2B1-0B8223CAB25E}" type="datetime1">
              <a:rPr lang="en-GB" smtClean="0"/>
              <a:t>20/03/2018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43CF7D-BD10-4096-9363-14F1A481126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0B77BF-6993-4493-883B-852580455BA7}" type="datetime1">
              <a:rPr lang="en-GB" smtClean="0"/>
              <a:t>20/03/2018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43CF7D-BD10-4096-9363-14F1A481126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C5C153-6F4E-494E-AD7A-38B717C09033}" type="datetime1">
              <a:rPr lang="en-GB" smtClean="0"/>
              <a:t>20/03/2018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43CF7D-BD10-4096-9363-14F1A481126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A63767-AE37-46C0-B630-21D83E3C3D54}" type="datetime1">
              <a:rPr lang="en-GB" smtClean="0"/>
              <a:t>20/03/2018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43CF7D-BD10-4096-9363-14F1A481126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9682B7-AE27-41E2-8FE7-F12E8F4E723F}" type="datetime1">
              <a:rPr lang="en-GB" smtClean="0"/>
              <a:t>20/03/2018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43CF7D-BD10-4096-9363-14F1A481126D}" type="slidenum">
              <a:rPr lang="en-GB" smtClean="0"/>
              <a:t>‹#›</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CD7B966-1B44-40AE-80FC-B88AF64D2CBA}" type="datetime1">
              <a:rPr lang="en-GB" smtClean="0"/>
              <a:t>20/03/2018</a:t>
            </a:fld>
            <a:endParaRPr lang="en-GB"/>
          </a:p>
        </p:txBody>
      </p:sp>
      <p:sp>
        <p:nvSpPr>
          <p:cNvPr id="9" name="Slide Number Placeholder 8"/>
          <p:cNvSpPr>
            <a:spLocks noGrp="1"/>
          </p:cNvSpPr>
          <p:nvPr>
            <p:ph type="sldNum" sz="quarter" idx="11"/>
          </p:nvPr>
        </p:nvSpPr>
        <p:spPr/>
        <p:txBody>
          <a:bodyPr/>
          <a:lstStyle/>
          <a:p>
            <a:fld id="{7843CF7D-BD10-4096-9363-14F1A481126D}"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843CF7D-BD10-4096-9363-14F1A481126D}" type="slidenum">
              <a:rPr lang="en-GB" smtClean="0"/>
              <a:t>‹#›</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975F3328-48B2-4399-AA9C-7FF894EA3E26}" type="datetime1">
              <a:rPr lang="en-GB" smtClean="0"/>
              <a:t>20/03/2018</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shaneebaker@lmclaw.co.uk" TargetMode="External"/><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hyperlink" Target="mailto:niobe.menelaou@lmclaw.co.uk" TargetMode="External"/><Relationship Id="rId4" Type="http://schemas.openxmlformats.org/officeDocument/2006/relationships/hyperlink" Target="mailto:clairepye@lmclaw.co.uk"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400" b="1" dirty="0" smtClean="0"/>
              <a:t>GENERAL DATA PROTECTION REGULATION 2016 (GDPR)</a:t>
            </a:r>
            <a:endParaRPr lang="en-GB" sz="4400" b="1" dirty="0"/>
          </a:p>
        </p:txBody>
      </p:sp>
      <p:sp>
        <p:nvSpPr>
          <p:cNvPr id="3" name="Subtitle 2"/>
          <p:cNvSpPr>
            <a:spLocks noGrp="1"/>
          </p:cNvSpPr>
          <p:nvPr>
            <p:ph type="subTitle" idx="1"/>
          </p:nvPr>
        </p:nvSpPr>
        <p:spPr/>
        <p:txBody>
          <a:bodyPr>
            <a:normAutofit fontScale="92500" lnSpcReduction="10000"/>
          </a:bodyPr>
          <a:lstStyle/>
          <a:p>
            <a:r>
              <a:rPr lang="en-GB" b="1" dirty="0" smtClean="0">
                <a:solidFill>
                  <a:schemeClr val="accent2">
                    <a:lumMod val="50000"/>
                  </a:schemeClr>
                </a:solidFill>
              </a:rPr>
              <a:t>An Overview</a:t>
            </a:r>
          </a:p>
          <a:p>
            <a:endParaRPr lang="en-GB" b="1" dirty="0">
              <a:solidFill>
                <a:schemeClr val="accent2">
                  <a:lumMod val="50000"/>
                </a:schemeClr>
              </a:solidFill>
            </a:endParaRPr>
          </a:p>
          <a:p>
            <a:r>
              <a:rPr lang="en-GB" b="1" dirty="0" err="1" smtClean="0">
                <a:solidFill>
                  <a:schemeClr val="accent2">
                    <a:lumMod val="50000"/>
                  </a:schemeClr>
                </a:solidFill>
              </a:rPr>
              <a:t>Shanee</a:t>
            </a:r>
            <a:r>
              <a:rPr lang="en-GB" b="1" dirty="0" smtClean="0">
                <a:solidFill>
                  <a:schemeClr val="accent2">
                    <a:lumMod val="50000"/>
                  </a:schemeClr>
                </a:solidFill>
              </a:rPr>
              <a:t> Baker  - Director/Lawyer, LMC Law</a:t>
            </a:r>
            <a:endParaRPr lang="en-GB" b="1" dirty="0">
              <a:solidFill>
                <a:schemeClr val="accent2">
                  <a:lumMod val="50000"/>
                </a:schemeClr>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5856" y="517338"/>
            <a:ext cx="3355864" cy="2232248"/>
          </a:xfrm>
          <a:prstGeom prst="rect">
            <a:avLst/>
          </a:prstGeom>
        </p:spPr>
      </p:pic>
    </p:spTree>
    <p:extLst>
      <p:ext uri="{BB962C8B-B14F-4D97-AF65-F5344CB8AC3E}">
        <p14:creationId xmlns:p14="http://schemas.microsoft.com/office/powerpoint/2010/main" val="2791195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a:t>ESTABLISHING A SPECIAL CATEGORY CONDITION </a:t>
            </a:r>
            <a:r>
              <a:rPr lang="en-GB" sz="3600" dirty="0"/>
              <a:t>continued</a:t>
            </a:r>
            <a:endParaRPr lang="en-GB" sz="3600" b="1" dirty="0"/>
          </a:p>
        </p:txBody>
      </p:sp>
      <p:sp>
        <p:nvSpPr>
          <p:cNvPr id="3" name="Content Placeholder 2"/>
          <p:cNvSpPr>
            <a:spLocks noGrp="1"/>
          </p:cNvSpPr>
          <p:nvPr>
            <p:ph idx="1"/>
          </p:nvPr>
        </p:nvSpPr>
        <p:spPr/>
        <p:txBody>
          <a:bodyPr>
            <a:normAutofit fontScale="47500" lnSpcReduction="20000"/>
          </a:bodyPr>
          <a:lstStyle/>
          <a:p>
            <a:pPr marL="114300" indent="0">
              <a:buNone/>
            </a:pPr>
            <a:r>
              <a:rPr lang="en-GB" sz="4200" b="1" i="1" dirty="0">
                <a:solidFill>
                  <a:schemeClr val="accent2">
                    <a:lumMod val="50000"/>
                  </a:schemeClr>
                </a:solidFill>
              </a:rPr>
              <a:t>9.2(f)</a:t>
            </a:r>
            <a:r>
              <a:rPr lang="en-GB" sz="4200" i="1" dirty="0">
                <a:solidFill>
                  <a:schemeClr val="accent2">
                    <a:lumMod val="50000"/>
                  </a:schemeClr>
                </a:solidFill>
              </a:rPr>
              <a:t> – processing is necessary for the establishment, exercise or defence of legal claim or wherever courts are acting in their judicial capacity</a:t>
            </a:r>
          </a:p>
          <a:p>
            <a:pPr marL="114300" indent="0">
              <a:buNone/>
            </a:pPr>
            <a:endParaRPr lang="en-GB" sz="4200" i="1" dirty="0">
              <a:solidFill>
                <a:schemeClr val="accent2">
                  <a:lumMod val="50000"/>
                </a:schemeClr>
              </a:solidFill>
            </a:endParaRPr>
          </a:p>
          <a:p>
            <a:pPr marL="114300" indent="0">
              <a:buNone/>
            </a:pPr>
            <a:r>
              <a:rPr lang="en-GB" sz="4200" b="1" i="1" dirty="0" smtClean="0">
                <a:solidFill>
                  <a:schemeClr val="accent2">
                    <a:lumMod val="50000"/>
                  </a:schemeClr>
                </a:solidFill>
              </a:rPr>
              <a:t>9.2(g</a:t>
            </a:r>
            <a:r>
              <a:rPr lang="en-GB" sz="4200" b="1" i="1" dirty="0">
                <a:solidFill>
                  <a:schemeClr val="accent2">
                    <a:lumMod val="50000"/>
                  </a:schemeClr>
                </a:solidFill>
              </a:rPr>
              <a:t>)</a:t>
            </a:r>
            <a:r>
              <a:rPr lang="en-GB" sz="4200" i="1" dirty="0">
                <a:solidFill>
                  <a:schemeClr val="accent2">
                    <a:lumMod val="50000"/>
                  </a:schemeClr>
                </a:solidFill>
              </a:rPr>
              <a:t> – processing is necessary for reasons of substantial public interest on the basis of union or member state law which shall be proportionate to the aim pursued</a:t>
            </a:r>
            <a:r>
              <a:rPr lang="en-GB" sz="4200" i="1" dirty="0" smtClean="0">
                <a:solidFill>
                  <a:schemeClr val="accent2">
                    <a:lumMod val="50000"/>
                  </a:schemeClr>
                </a:solidFill>
              </a:rPr>
              <a:t>…</a:t>
            </a:r>
          </a:p>
          <a:p>
            <a:pPr marL="114300" indent="0">
              <a:buNone/>
            </a:pPr>
            <a:endParaRPr lang="en-GB" sz="4200" i="1" dirty="0" smtClean="0">
              <a:solidFill>
                <a:schemeClr val="accent2">
                  <a:lumMod val="50000"/>
                </a:schemeClr>
              </a:solidFill>
            </a:endParaRPr>
          </a:p>
          <a:p>
            <a:pPr marL="114300" indent="0">
              <a:buNone/>
            </a:pPr>
            <a:r>
              <a:rPr lang="en-GB" sz="4200" b="1" i="1" dirty="0" smtClean="0">
                <a:solidFill>
                  <a:srgbClr val="FF0000"/>
                </a:solidFill>
              </a:rPr>
              <a:t>9.2(h)</a:t>
            </a:r>
            <a:r>
              <a:rPr lang="en-GB" sz="4200" i="1" dirty="0" smtClean="0">
                <a:solidFill>
                  <a:srgbClr val="FF0000"/>
                </a:solidFill>
              </a:rPr>
              <a:t> – processing is necessary for the </a:t>
            </a:r>
            <a:r>
              <a:rPr lang="en-GB" sz="4200" i="1" dirty="0">
                <a:solidFill>
                  <a:srgbClr val="FF0000"/>
                </a:solidFill>
              </a:rPr>
              <a:t>p</a:t>
            </a:r>
            <a:r>
              <a:rPr lang="en-GB" sz="4200" i="1" dirty="0" smtClean="0">
                <a:solidFill>
                  <a:srgbClr val="FF0000"/>
                </a:solidFill>
              </a:rPr>
              <a:t>urposes of preventative or occupational medicine, for the assessment of the working capacity of the employee, medical diagnosis, the provision of health and social care or treatment or the management of health or social care systems and services on the basis of union or member states law or pursuant to contract with a health professional and subject to the condition and safeguards referred to in paragraph 3 (common law duty of confidentiality)</a:t>
            </a:r>
          </a:p>
          <a:p>
            <a:endParaRPr lang="en-GB" sz="4600" dirty="0">
              <a:solidFill>
                <a:srgbClr val="FF0000"/>
              </a:solidFill>
            </a:endParaRPr>
          </a:p>
          <a:p>
            <a:endParaRPr lang="en-GB" dirty="0"/>
          </a:p>
        </p:txBody>
      </p:sp>
      <p:sp>
        <p:nvSpPr>
          <p:cNvPr id="4" name="Slide Number Placeholder 3"/>
          <p:cNvSpPr>
            <a:spLocks noGrp="1"/>
          </p:cNvSpPr>
          <p:nvPr>
            <p:ph type="sldNum" sz="quarter" idx="12"/>
          </p:nvPr>
        </p:nvSpPr>
        <p:spPr/>
        <p:txBody>
          <a:bodyPr/>
          <a:lstStyle/>
          <a:p>
            <a:fld id="{7843CF7D-BD10-4096-9363-14F1A481126D}" type="slidenum">
              <a:rPr lang="en-GB" smtClean="0"/>
              <a:t>10</a:t>
            </a:fld>
            <a:endParaRPr lang="en-GB"/>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Tree>
    <p:extLst>
      <p:ext uri="{BB962C8B-B14F-4D97-AF65-F5344CB8AC3E}">
        <p14:creationId xmlns:p14="http://schemas.microsoft.com/office/powerpoint/2010/main" val="31575629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a:t>ESTABLISHING A SPECIAL CATEGORY CONDITION </a:t>
            </a:r>
            <a:r>
              <a:rPr lang="en-GB" sz="3600" dirty="0"/>
              <a:t>continued</a:t>
            </a:r>
            <a:endParaRPr lang="en-GB" sz="4000" dirty="0"/>
          </a:p>
        </p:txBody>
      </p:sp>
      <p:sp>
        <p:nvSpPr>
          <p:cNvPr id="3" name="Content Placeholder 2"/>
          <p:cNvSpPr>
            <a:spLocks noGrp="1"/>
          </p:cNvSpPr>
          <p:nvPr>
            <p:ph idx="1"/>
          </p:nvPr>
        </p:nvSpPr>
        <p:spPr/>
        <p:txBody>
          <a:bodyPr>
            <a:normAutofit/>
          </a:bodyPr>
          <a:lstStyle/>
          <a:p>
            <a:pPr marL="114300" indent="0">
              <a:buNone/>
            </a:pPr>
            <a:r>
              <a:rPr lang="en-GB" sz="2000" b="1" i="1" dirty="0">
                <a:solidFill>
                  <a:schemeClr val="accent2">
                    <a:lumMod val="50000"/>
                  </a:schemeClr>
                </a:solidFill>
              </a:rPr>
              <a:t>9.2(i)</a:t>
            </a:r>
            <a:r>
              <a:rPr lang="en-GB" sz="2000" i="1" dirty="0">
                <a:solidFill>
                  <a:schemeClr val="accent2">
                    <a:lumMod val="50000"/>
                  </a:schemeClr>
                </a:solidFill>
              </a:rPr>
              <a:t> – processing is necessary for the reason of public interest in the area of public </a:t>
            </a:r>
            <a:r>
              <a:rPr lang="en-GB" sz="2000" i="1" dirty="0" smtClean="0">
                <a:solidFill>
                  <a:schemeClr val="accent2">
                    <a:lumMod val="50000"/>
                  </a:schemeClr>
                </a:solidFill>
              </a:rPr>
              <a:t>health…</a:t>
            </a:r>
            <a:endParaRPr lang="en-GB" sz="2000" i="1" dirty="0">
              <a:solidFill>
                <a:schemeClr val="accent2">
                  <a:lumMod val="50000"/>
                </a:schemeClr>
              </a:solidFill>
            </a:endParaRPr>
          </a:p>
          <a:p>
            <a:endParaRPr lang="en-GB" sz="2000" i="1" dirty="0">
              <a:solidFill>
                <a:schemeClr val="accent2">
                  <a:lumMod val="50000"/>
                </a:schemeClr>
              </a:solidFill>
            </a:endParaRPr>
          </a:p>
          <a:p>
            <a:pPr marL="114300" indent="0">
              <a:buNone/>
            </a:pPr>
            <a:r>
              <a:rPr lang="en-GB" sz="2000" b="1" i="1" dirty="0">
                <a:solidFill>
                  <a:schemeClr val="accent2">
                    <a:lumMod val="50000"/>
                  </a:schemeClr>
                </a:solidFill>
              </a:rPr>
              <a:t>9.2(j)</a:t>
            </a:r>
            <a:r>
              <a:rPr lang="en-GB" sz="2000" i="1" dirty="0">
                <a:solidFill>
                  <a:schemeClr val="accent2">
                    <a:lumMod val="50000"/>
                  </a:schemeClr>
                </a:solidFill>
              </a:rPr>
              <a:t> – processing is necessary for archiving purposes in the public </a:t>
            </a:r>
            <a:r>
              <a:rPr lang="en-GB" sz="2000" i="1" dirty="0" smtClean="0">
                <a:solidFill>
                  <a:schemeClr val="accent2">
                    <a:lumMod val="50000"/>
                  </a:schemeClr>
                </a:solidFill>
              </a:rPr>
              <a:t>interest, </a:t>
            </a:r>
            <a:r>
              <a:rPr lang="en-GB" sz="2000" i="1" dirty="0">
                <a:solidFill>
                  <a:schemeClr val="accent2">
                    <a:lumMod val="50000"/>
                  </a:schemeClr>
                </a:solidFill>
              </a:rPr>
              <a:t>scientific or historical research purposes</a:t>
            </a:r>
            <a:r>
              <a:rPr lang="en-GB" sz="2000" i="1" dirty="0" smtClean="0">
                <a:solidFill>
                  <a:schemeClr val="accent2">
                    <a:lumMod val="50000"/>
                  </a:schemeClr>
                </a:solidFill>
              </a:rPr>
              <a:t>…</a:t>
            </a:r>
            <a:endParaRPr lang="en-GB" sz="2000" i="1" dirty="0">
              <a:solidFill>
                <a:schemeClr val="accent2">
                  <a:lumMod val="50000"/>
                </a:schemeClr>
              </a:solidFill>
            </a:endParaRPr>
          </a:p>
          <a:p>
            <a:pPr marL="114300" indent="0">
              <a:buNone/>
            </a:pPr>
            <a:endParaRPr lang="en-GB" sz="2000" dirty="0">
              <a:solidFill>
                <a:schemeClr val="accent2">
                  <a:lumMod val="50000"/>
                </a:schemeClr>
              </a:solidFill>
            </a:endParaRPr>
          </a:p>
        </p:txBody>
      </p:sp>
      <p:sp>
        <p:nvSpPr>
          <p:cNvPr id="4" name="Slide Number Placeholder 3"/>
          <p:cNvSpPr>
            <a:spLocks noGrp="1"/>
          </p:cNvSpPr>
          <p:nvPr>
            <p:ph type="sldNum" sz="quarter" idx="12"/>
          </p:nvPr>
        </p:nvSpPr>
        <p:spPr/>
        <p:txBody>
          <a:bodyPr/>
          <a:lstStyle/>
          <a:p>
            <a:fld id="{7843CF7D-BD10-4096-9363-14F1A481126D}" type="slidenum">
              <a:rPr lang="en-GB" smtClean="0"/>
              <a:t>11</a:t>
            </a:fld>
            <a:endParaRPr lang="en-GB"/>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Tree>
    <p:extLst>
      <p:ext uri="{BB962C8B-B14F-4D97-AF65-F5344CB8AC3E}">
        <p14:creationId xmlns:p14="http://schemas.microsoft.com/office/powerpoint/2010/main" val="15077901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DATA PROTECTION OFFICER (DPO)</a:t>
            </a:r>
            <a:endParaRPr lang="en-GB" sz="4000" b="1" dirty="0"/>
          </a:p>
        </p:txBody>
      </p:sp>
      <p:sp>
        <p:nvSpPr>
          <p:cNvPr id="3" name="Content Placeholder 2"/>
          <p:cNvSpPr>
            <a:spLocks noGrp="1"/>
          </p:cNvSpPr>
          <p:nvPr>
            <p:ph idx="1"/>
          </p:nvPr>
        </p:nvSpPr>
        <p:spPr/>
        <p:txBody>
          <a:bodyPr>
            <a:normAutofit fontScale="85000" lnSpcReduction="20000"/>
          </a:bodyPr>
          <a:lstStyle/>
          <a:p>
            <a:r>
              <a:rPr lang="en-GB" dirty="0" smtClean="0">
                <a:solidFill>
                  <a:schemeClr val="accent2">
                    <a:lumMod val="50000"/>
                  </a:schemeClr>
                </a:solidFill>
              </a:rPr>
              <a:t>GPs may be classed as public authorities under the GDPR (similar to FOIA)</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If so, then highly likely you will need a DPO (a named person) – you may have someone already </a:t>
            </a:r>
            <a:r>
              <a:rPr lang="en-GB" dirty="0" smtClean="0">
                <a:solidFill>
                  <a:schemeClr val="accent2">
                    <a:lumMod val="50000"/>
                  </a:schemeClr>
                </a:solidFill>
              </a:rPr>
              <a:t>(</a:t>
            </a:r>
            <a:r>
              <a:rPr lang="en-GB" dirty="0" err="1" smtClean="0">
                <a:solidFill>
                  <a:schemeClr val="accent2">
                    <a:lumMod val="50000"/>
                  </a:schemeClr>
                </a:solidFill>
              </a:rPr>
              <a:t>Caldicott</a:t>
            </a:r>
            <a:r>
              <a:rPr lang="en-GB" dirty="0" smtClean="0">
                <a:solidFill>
                  <a:schemeClr val="accent2">
                    <a:lumMod val="50000"/>
                  </a:schemeClr>
                </a:solidFill>
              </a:rPr>
              <a:t> </a:t>
            </a:r>
            <a:r>
              <a:rPr lang="en-GB" dirty="0" smtClean="0">
                <a:solidFill>
                  <a:schemeClr val="accent2">
                    <a:lumMod val="50000"/>
                  </a:schemeClr>
                </a:solidFill>
              </a:rPr>
              <a:t>Guardian)</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Especially if you carry out large scale processing of special category data</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DPO will need to be trained, can be an employee, cannot be conflicted – this essentially means cannot determine purpose, use, or management (governance role)</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May not therefore be a Partner</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Can act for several practices</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If a federation then DPO reports to Board</a:t>
            </a:r>
            <a:endParaRPr lang="en-GB" dirty="0">
              <a:solidFill>
                <a:schemeClr val="accent2">
                  <a:lumMod val="50000"/>
                </a:scheme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
        <p:nvSpPr>
          <p:cNvPr id="6" name="Slide Number Placeholder 5"/>
          <p:cNvSpPr>
            <a:spLocks noGrp="1"/>
          </p:cNvSpPr>
          <p:nvPr>
            <p:ph type="sldNum" sz="quarter" idx="12"/>
          </p:nvPr>
        </p:nvSpPr>
        <p:spPr/>
        <p:txBody>
          <a:bodyPr/>
          <a:lstStyle/>
          <a:p>
            <a:fld id="{7843CF7D-BD10-4096-9363-14F1A481126D}" type="slidenum">
              <a:rPr lang="en-GB" smtClean="0"/>
              <a:t>12</a:t>
            </a:fld>
            <a:endParaRPr lang="en-GB"/>
          </a:p>
        </p:txBody>
      </p:sp>
    </p:spTree>
    <p:extLst>
      <p:ext uri="{BB962C8B-B14F-4D97-AF65-F5344CB8AC3E}">
        <p14:creationId xmlns:p14="http://schemas.microsoft.com/office/powerpoint/2010/main" val="31019821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DATA PROTECTION OFFICER (DPO) </a:t>
            </a:r>
            <a:r>
              <a:rPr lang="en-GB" sz="3600" dirty="0" smtClean="0"/>
              <a:t>continued</a:t>
            </a:r>
            <a:endParaRPr lang="en-GB" sz="3600" dirty="0"/>
          </a:p>
        </p:txBody>
      </p:sp>
      <p:sp>
        <p:nvSpPr>
          <p:cNvPr id="3" name="Content Placeholder 2"/>
          <p:cNvSpPr>
            <a:spLocks noGrp="1"/>
          </p:cNvSpPr>
          <p:nvPr>
            <p:ph idx="1"/>
          </p:nvPr>
        </p:nvSpPr>
        <p:spPr/>
        <p:txBody>
          <a:bodyPr>
            <a:normAutofit/>
          </a:bodyPr>
          <a:lstStyle/>
          <a:p>
            <a:r>
              <a:rPr lang="en-GB" dirty="0" smtClean="0">
                <a:solidFill>
                  <a:schemeClr val="accent2">
                    <a:lumMod val="50000"/>
                  </a:schemeClr>
                </a:solidFill>
              </a:rPr>
              <a:t>A DPO is protected – can’t remove them if they report you to the ICO</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Particular skill set: requires knowledge of the GDPR and other legislation around data protection</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Needs to understand the practice and the information that the practice handles</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Needs to be aware of data security</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Needs to conduct audits and monitor compliance</a:t>
            </a:r>
            <a:endParaRPr lang="en-GB" dirty="0">
              <a:solidFill>
                <a:schemeClr val="accent2">
                  <a:lumMod val="50000"/>
                </a:scheme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
        <p:nvSpPr>
          <p:cNvPr id="6" name="Slide Number Placeholder 5"/>
          <p:cNvSpPr>
            <a:spLocks noGrp="1"/>
          </p:cNvSpPr>
          <p:nvPr>
            <p:ph type="sldNum" sz="quarter" idx="12"/>
          </p:nvPr>
        </p:nvSpPr>
        <p:spPr/>
        <p:txBody>
          <a:bodyPr/>
          <a:lstStyle/>
          <a:p>
            <a:fld id="{7843CF7D-BD10-4096-9363-14F1A481126D}" type="slidenum">
              <a:rPr lang="en-GB" smtClean="0"/>
              <a:t>13</a:t>
            </a:fld>
            <a:endParaRPr lang="en-GB"/>
          </a:p>
        </p:txBody>
      </p:sp>
    </p:spTree>
    <p:extLst>
      <p:ext uri="{BB962C8B-B14F-4D97-AF65-F5344CB8AC3E}">
        <p14:creationId xmlns:p14="http://schemas.microsoft.com/office/powerpoint/2010/main" val="7743725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000" b="1" dirty="0" smtClean="0"/>
              <a:t>DATA PROTECTION IMPACT ASSESSMENTS (DPIA)</a:t>
            </a:r>
            <a:endParaRPr lang="en-GB" sz="4000" b="1" dirty="0"/>
          </a:p>
        </p:txBody>
      </p:sp>
      <p:sp>
        <p:nvSpPr>
          <p:cNvPr id="3" name="Content Placeholder 2"/>
          <p:cNvSpPr>
            <a:spLocks noGrp="1"/>
          </p:cNvSpPr>
          <p:nvPr>
            <p:ph idx="1"/>
          </p:nvPr>
        </p:nvSpPr>
        <p:spPr/>
        <p:txBody>
          <a:bodyPr>
            <a:normAutofit fontScale="92500" lnSpcReduction="10000"/>
          </a:bodyPr>
          <a:lstStyle/>
          <a:p>
            <a:r>
              <a:rPr lang="en-GB" dirty="0" smtClean="0">
                <a:solidFill>
                  <a:schemeClr val="accent2">
                    <a:lumMod val="50000"/>
                  </a:schemeClr>
                </a:solidFill>
              </a:rPr>
              <a:t>Also known as PIAs</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Probably the duty of the DPO</a:t>
            </a:r>
          </a:p>
          <a:p>
            <a:pPr marL="114300" indent="0">
              <a:buNone/>
            </a:pPr>
            <a:endParaRPr lang="en-GB" dirty="0" smtClean="0"/>
          </a:p>
          <a:p>
            <a:r>
              <a:rPr lang="en-GB" dirty="0" smtClean="0">
                <a:solidFill>
                  <a:schemeClr val="accent2">
                    <a:lumMod val="50000"/>
                  </a:schemeClr>
                </a:solidFill>
              </a:rPr>
              <a:t>You will need to carry out this assessment when you are </a:t>
            </a:r>
            <a:r>
              <a:rPr lang="en-GB" dirty="0">
                <a:solidFill>
                  <a:schemeClr val="accent2">
                    <a:lumMod val="50000"/>
                  </a:schemeClr>
                </a:solidFill>
              </a:rPr>
              <a:t>p</a:t>
            </a:r>
            <a:r>
              <a:rPr lang="en-GB" dirty="0" smtClean="0">
                <a:solidFill>
                  <a:schemeClr val="accent2">
                    <a:lumMod val="50000"/>
                  </a:schemeClr>
                </a:solidFill>
              </a:rPr>
              <a:t>rocessing large scale special category data </a:t>
            </a:r>
            <a:r>
              <a:rPr lang="en-GB" b="1" dirty="0" smtClean="0">
                <a:solidFill>
                  <a:srgbClr val="FF0000"/>
                </a:solidFill>
              </a:rPr>
              <a:t>where this is likely to result in high risk to rights and freedoms of individuals</a:t>
            </a:r>
            <a:r>
              <a:rPr lang="en-GB" b="1" dirty="0" smtClean="0"/>
              <a:t> </a:t>
            </a:r>
            <a:r>
              <a:rPr lang="en-GB" dirty="0" smtClean="0">
                <a:solidFill>
                  <a:schemeClr val="accent2">
                    <a:lumMod val="50000"/>
                  </a:schemeClr>
                </a:solidFill>
              </a:rPr>
              <a:t>e.g. extended hours hubs, clinical pharmacist agreements, mergers/super-partnerships and provision of other commissioned services</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This is to assist organisations in identifying their DP obligations and meet the requirements of privacy for the patient</a:t>
            </a:r>
          </a:p>
          <a:p>
            <a:endParaRPr lang="en-GB" dirty="0" smtClean="0">
              <a:solidFill>
                <a:schemeClr val="accent2">
                  <a:lumMod val="50000"/>
                </a:schemeClr>
              </a:solidFill>
            </a:endParaRPr>
          </a:p>
          <a:p>
            <a:r>
              <a:rPr lang="en-GB" dirty="0" smtClean="0">
                <a:solidFill>
                  <a:schemeClr val="accent2">
                    <a:lumMod val="50000"/>
                  </a:schemeClr>
                </a:solidFill>
              </a:rPr>
              <a:t>See ICO code of practice for conducting PIAs</a:t>
            </a:r>
            <a:endParaRPr lang="en-GB" dirty="0">
              <a:solidFill>
                <a:schemeClr val="accent2">
                  <a:lumMod val="50000"/>
                </a:scheme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
        <p:nvSpPr>
          <p:cNvPr id="6" name="Slide Number Placeholder 5"/>
          <p:cNvSpPr>
            <a:spLocks noGrp="1"/>
          </p:cNvSpPr>
          <p:nvPr>
            <p:ph type="sldNum" sz="quarter" idx="12"/>
          </p:nvPr>
        </p:nvSpPr>
        <p:spPr/>
        <p:txBody>
          <a:bodyPr/>
          <a:lstStyle/>
          <a:p>
            <a:fld id="{7843CF7D-BD10-4096-9363-14F1A481126D}" type="slidenum">
              <a:rPr lang="en-GB" smtClean="0"/>
              <a:t>14</a:t>
            </a:fld>
            <a:endParaRPr lang="en-GB"/>
          </a:p>
        </p:txBody>
      </p:sp>
    </p:spTree>
    <p:extLst>
      <p:ext uri="{BB962C8B-B14F-4D97-AF65-F5344CB8AC3E}">
        <p14:creationId xmlns:p14="http://schemas.microsoft.com/office/powerpoint/2010/main" val="11821779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PRIVACY NOTICE</a:t>
            </a:r>
            <a:endParaRPr lang="en-GB" sz="4000" b="1" dirty="0"/>
          </a:p>
        </p:txBody>
      </p:sp>
      <p:sp>
        <p:nvSpPr>
          <p:cNvPr id="3" name="Content Placeholder 2"/>
          <p:cNvSpPr>
            <a:spLocks noGrp="1"/>
          </p:cNvSpPr>
          <p:nvPr>
            <p:ph idx="1"/>
          </p:nvPr>
        </p:nvSpPr>
        <p:spPr/>
        <p:txBody>
          <a:bodyPr>
            <a:noAutofit/>
          </a:bodyPr>
          <a:lstStyle/>
          <a:p>
            <a:r>
              <a:rPr lang="en-GB" sz="2100" dirty="0" smtClean="0">
                <a:solidFill>
                  <a:schemeClr val="accent2">
                    <a:lumMod val="50000"/>
                  </a:schemeClr>
                </a:solidFill>
              </a:rPr>
              <a:t>Sometimes referred to as “Fair </a:t>
            </a:r>
            <a:r>
              <a:rPr lang="en-GB" sz="2100" dirty="0">
                <a:solidFill>
                  <a:schemeClr val="accent2">
                    <a:lumMod val="50000"/>
                  </a:schemeClr>
                </a:solidFill>
              </a:rPr>
              <a:t>P</a:t>
            </a:r>
            <a:r>
              <a:rPr lang="en-GB" sz="2100" dirty="0" smtClean="0">
                <a:solidFill>
                  <a:schemeClr val="accent2">
                    <a:lumMod val="50000"/>
                  </a:schemeClr>
                </a:solidFill>
              </a:rPr>
              <a:t>rocessing Notices” - Very important to get this right</a:t>
            </a:r>
          </a:p>
          <a:p>
            <a:pPr marL="114300" indent="0">
              <a:buNone/>
            </a:pPr>
            <a:endParaRPr lang="en-GB" sz="2100" dirty="0" smtClean="0">
              <a:solidFill>
                <a:schemeClr val="accent2">
                  <a:lumMod val="50000"/>
                </a:schemeClr>
              </a:solidFill>
            </a:endParaRPr>
          </a:p>
          <a:p>
            <a:r>
              <a:rPr lang="en-GB" sz="2100" dirty="0" smtClean="0">
                <a:solidFill>
                  <a:schemeClr val="accent2">
                    <a:lumMod val="50000"/>
                  </a:schemeClr>
                </a:solidFill>
              </a:rPr>
              <a:t>It needs to be simple, clear and easy to understand</a:t>
            </a:r>
          </a:p>
          <a:p>
            <a:pPr marL="114300" indent="0">
              <a:buNone/>
            </a:pPr>
            <a:endParaRPr lang="en-GB" sz="2100" dirty="0" smtClean="0"/>
          </a:p>
          <a:p>
            <a:r>
              <a:rPr lang="en-GB" sz="2100" dirty="0" smtClean="0">
                <a:solidFill>
                  <a:schemeClr val="accent2">
                    <a:lumMod val="50000"/>
                  </a:schemeClr>
                </a:solidFill>
              </a:rPr>
              <a:t>It needs to state:</a:t>
            </a:r>
          </a:p>
          <a:p>
            <a:pPr lvl="1"/>
            <a:r>
              <a:rPr lang="en-GB" sz="1800" i="1" dirty="0" smtClean="0">
                <a:solidFill>
                  <a:schemeClr val="accent2">
                    <a:lumMod val="50000"/>
                  </a:schemeClr>
                </a:solidFill>
              </a:rPr>
              <a:t>Contact details of Practice as the data controller</a:t>
            </a:r>
          </a:p>
          <a:p>
            <a:pPr lvl="1"/>
            <a:r>
              <a:rPr lang="en-GB" sz="1800" i="1" dirty="0" smtClean="0">
                <a:solidFill>
                  <a:schemeClr val="accent2">
                    <a:lumMod val="50000"/>
                  </a:schemeClr>
                </a:solidFill>
              </a:rPr>
              <a:t>Contact details of DPO</a:t>
            </a:r>
          </a:p>
          <a:p>
            <a:pPr lvl="1"/>
            <a:r>
              <a:rPr lang="en-GB" sz="1800" i="1" dirty="0" smtClean="0">
                <a:solidFill>
                  <a:schemeClr val="accent2">
                    <a:lumMod val="50000"/>
                  </a:schemeClr>
                </a:solidFill>
              </a:rPr>
              <a:t>What personal information you hold (usually patient medical data)</a:t>
            </a:r>
          </a:p>
          <a:p>
            <a:pPr lvl="1"/>
            <a:r>
              <a:rPr lang="en-GB" sz="1800" i="1" dirty="0" smtClean="0">
                <a:solidFill>
                  <a:schemeClr val="accent2">
                    <a:lumMod val="50000"/>
                  </a:schemeClr>
                </a:solidFill>
              </a:rPr>
              <a:t>Purpose of holding it (could be for a variety of reasons but essentially for medical care)  - </a:t>
            </a:r>
            <a:r>
              <a:rPr lang="en-GB" sz="1800" b="1" i="1" dirty="0" smtClean="0">
                <a:solidFill>
                  <a:srgbClr val="FF0000"/>
                </a:solidFill>
              </a:rPr>
              <a:t>need to state here the legal basis and special category condition</a:t>
            </a:r>
          </a:p>
          <a:p>
            <a:pPr lvl="1"/>
            <a:r>
              <a:rPr lang="en-GB" sz="1800" b="1" i="1" dirty="0" smtClean="0">
                <a:solidFill>
                  <a:srgbClr val="FF0000"/>
                </a:solidFill>
              </a:rPr>
              <a:t>Other legal bases if processing is for reasons other than direct care</a:t>
            </a:r>
            <a:endParaRPr lang="en-GB" sz="1800" i="1" dirty="0" smtClean="0">
              <a:solidFill>
                <a:srgbClr val="FF0000"/>
              </a:solidFill>
            </a:endParaRPr>
          </a:p>
          <a:p>
            <a:pPr marL="411480" lvl="1" indent="0">
              <a:buNone/>
            </a:pPr>
            <a:r>
              <a:rPr lang="en-GB" sz="1800" i="1" dirty="0" err="1" smtClean="0">
                <a:solidFill>
                  <a:schemeClr val="accent2">
                    <a:lumMod val="50000"/>
                  </a:schemeClr>
                </a:solidFill>
              </a:rPr>
              <a:t>cont</a:t>
            </a:r>
            <a:r>
              <a:rPr lang="en-GB" sz="1800" i="1" dirty="0" smtClean="0">
                <a:solidFill>
                  <a:schemeClr val="accent2">
                    <a:lumMod val="50000"/>
                  </a:schemeClr>
                </a:solidFill>
              </a:rPr>
              <a:t>…</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
        <p:nvSpPr>
          <p:cNvPr id="6" name="Slide Number Placeholder 5"/>
          <p:cNvSpPr>
            <a:spLocks noGrp="1"/>
          </p:cNvSpPr>
          <p:nvPr>
            <p:ph type="sldNum" sz="quarter" idx="12"/>
          </p:nvPr>
        </p:nvSpPr>
        <p:spPr/>
        <p:txBody>
          <a:bodyPr/>
          <a:lstStyle/>
          <a:p>
            <a:fld id="{7843CF7D-BD10-4096-9363-14F1A481126D}" type="slidenum">
              <a:rPr lang="en-GB" smtClean="0"/>
              <a:t>15</a:t>
            </a:fld>
            <a:endParaRPr lang="en-GB"/>
          </a:p>
        </p:txBody>
      </p:sp>
      <p:pic>
        <p:nvPicPr>
          <p:cNvPr id="7" name="Picture 2" descr="https://tse3.mm.bing.net/th?id=OIP.zWJ89ButeAHRJSbjCdBPvgHaFj&amp;pid=15.1&amp;P=0&amp;w=219&amp;h=1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260648"/>
            <a:ext cx="1729606" cy="13031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02193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PRIVACY NOTICE </a:t>
            </a:r>
            <a:r>
              <a:rPr lang="en-GB" sz="3600" dirty="0" smtClean="0"/>
              <a:t>continued</a:t>
            </a:r>
            <a:endParaRPr lang="en-GB" sz="4000" dirty="0"/>
          </a:p>
        </p:txBody>
      </p:sp>
      <p:sp>
        <p:nvSpPr>
          <p:cNvPr id="3" name="Content Placeholder 2"/>
          <p:cNvSpPr>
            <a:spLocks noGrp="1"/>
          </p:cNvSpPr>
          <p:nvPr>
            <p:ph idx="1"/>
          </p:nvPr>
        </p:nvSpPr>
        <p:spPr/>
        <p:txBody>
          <a:bodyPr>
            <a:noAutofit/>
          </a:bodyPr>
          <a:lstStyle/>
          <a:p>
            <a:pPr lvl="1"/>
            <a:r>
              <a:rPr lang="en-GB" sz="1800" i="1" dirty="0" smtClean="0">
                <a:solidFill>
                  <a:schemeClr val="accent2">
                    <a:lumMod val="50000"/>
                  </a:schemeClr>
                </a:solidFill>
              </a:rPr>
              <a:t>What you plan to do with it and how you use it</a:t>
            </a:r>
          </a:p>
          <a:p>
            <a:pPr lvl="1"/>
            <a:r>
              <a:rPr lang="en-GB" sz="1800" i="1" dirty="0" smtClean="0">
                <a:solidFill>
                  <a:schemeClr val="accent2">
                    <a:lumMod val="50000"/>
                  </a:schemeClr>
                </a:solidFill>
              </a:rPr>
              <a:t>Whether you are collecting for others (e.g. the commissioner)</a:t>
            </a:r>
          </a:p>
          <a:p>
            <a:pPr lvl="1"/>
            <a:r>
              <a:rPr lang="en-GB" sz="1800" i="1" dirty="0" smtClean="0">
                <a:solidFill>
                  <a:schemeClr val="accent2">
                    <a:lumMod val="50000"/>
                  </a:schemeClr>
                </a:solidFill>
              </a:rPr>
              <a:t>Whether there are other data controllers and processors</a:t>
            </a:r>
          </a:p>
          <a:p>
            <a:pPr lvl="1"/>
            <a:r>
              <a:rPr lang="en-GB" sz="1800" i="1" dirty="0" smtClean="0">
                <a:solidFill>
                  <a:schemeClr val="accent2">
                    <a:lumMod val="50000"/>
                  </a:schemeClr>
                </a:solidFill>
              </a:rPr>
              <a:t>Whether you are creating new personal information (all the time)</a:t>
            </a:r>
          </a:p>
          <a:p>
            <a:pPr lvl="1"/>
            <a:r>
              <a:rPr lang="en-GB" sz="1800" i="1" dirty="0" smtClean="0">
                <a:solidFill>
                  <a:schemeClr val="accent2">
                    <a:lumMod val="50000"/>
                  </a:schemeClr>
                </a:solidFill>
              </a:rPr>
              <a:t>Retention period</a:t>
            </a:r>
          </a:p>
          <a:p>
            <a:pPr lvl="1"/>
            <a:r>
              <a:rPr lang="en-GB" sz="1800" i="1" dirty="0" smtClean="0">
                <a:solidFill>
                  <a:schemeClr val="accent2">
                    <a:lumMod val="50000"/>
                  </a:schemeClr>
                </a:solidFill>
              </a:rPr>
              <a:t>Right to make a complaint to ICO</a:t>
            </a:r>
            <a:endParaRPr lang="en-GB" sz="2100" i="1" dirty="0">
              <a:solidFill>
                <a:schemeClr val="accent2">
                  <a:lumMod val="50000"/>
                </a:schemeClr>
              </a:solidFill>
            </a:endParaRPr>
          </a:p>
          <a:p>
            <a:pPr marL="114300" indent="0">
              <a:buNone/>
            </a:pPr>
            <a:endParaRPr lang="en-GB" sz="2100" dirty="0">
              <a:solidFill>
                <a:schemeClr val="accent2">
                  <a:lumMod val="50000"/>
                </a:schemeClr>
              </a:solidFill>
            </a:endParaRPr>
          </a:p>
          <a:p>
            <a:r>
              <a:rPr lang="en-GB" sz="2100" dirty="0">
                <a:solidFill>
                  <a:schemeClr val="accent2">
                    <a:lumMod val="50000"/>
                  </a:schemeClr>
                </a:solidFill>
              </a:rPr>
              <a:t>You can’t charge for it!</a:t>
            </a:r>
          </a:p>
          <a:p>
            <a:endParaRPr lang="en-GB" b="1" i="1" dirty="0" smtClean="0">
              <a:solidFill>
                <a:schemeClr val="accent2">
                  <a:lumMod val="50000"/>
                </a:scheme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pic>
        <p:nvPicPr>
          <p:cNvPr id="3074" name="Picture 2" descr="https://tse3.mm.bing.net/th?id=OIP.zWJ89ButeAHRJSbjCdBPvgHaFj&amp;pid=15.1&amp;P=0&amp;w=219&amp;h=1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260648"/>
            <a:ext cx="1729606" cy="1303129"/>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7843CF7D-BD10-4096-9363-14F1A481126D}" type="slidenum">
              <a:rPr lang="en-GB" smtClean="0"/>
              <a:t>16</a:t>
            </a:fld>
            <a:endParaRPr lang="en-GB"/>
          </a:p>
        </p:txBody>
      </p:sp>
    </p:spTree>
    <p:extLst>
      <p:ext uri="{BB962C8B-B14F-4D97-AF65-F5344CB8AC3E}">
        <p14:creationId xmlns:p14="http://schemas.microsoft.com/office/powerpoint/2010/main" val="7584051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PRIVACY NOTICE </a:t>
            </a:r>
            <a:r>
              <a:rPr lang="en-GB" sz="3600" dirty="0" smtClean="0"/>
              <a:t>continued</a:t>
            </a:r>
            <a:endParaRPr lang="en-GB" sz="3600" dirty="0"/>
          </a:p>
        </p:txBody>
      </p:sp>
      <p:sp>
        <p:nvSpPr>
          <p:cNvPr id="3" name="Content Placeholder 2"/>
          <p:cNvSpPr>
            <a:spLocks noGrp="1"/>
          </p:cNvSpPr>
          <p:nvPr>
            <p:ph idx="1"/>
          </p:nvPr>
        </p:nvSpPr>
        <p:spPr/>
        <p:txBody>
          <a:bodyPr>
            <a:normAutofit/>
          </a:bodyPr>
          <a:lstStyle/>
          <a:p>
            <a:r>
              <a:rPr lang="en-GB" sz="2100" dirty="0" smtClean="0">
                <a:solidFill>
                  <a:schemeClr val="accent2">
                    <a:lumMod val="50000"/>
                  </a:schemeClr>
                </a:solidFill>
              </a:rPr>
              <a:t>You may need a separate one for children and they need it </a:t>
            </a:r>
            <a:r>
              <a:rPr lang="en-GB" sz="2100" b="1" dirty="0" smtClean="0">
                <a:solidFill>
                  <a:srgbClr val="FF0000"/>
                </a:solidFill>
              </a:rPr>
              <a:t>simplified</a:t>
            </a:r>
            <a:r>
              <a:rPr lang="en-GB" sz="2100" dirty="0" smtClean="0"/>
              <a:t> </a:t>
            </a:r>
            <a:r>
              <a:rPr lang="en-GB" sz="2100" dirty="0" smtClean="0">
                <a:solidFill>
                  <a:schemeClr val="accent2">
                    <a:lumMod val="50000"/>
                  </a:schemeClr>
                </a:solidFill>
              </a:rPr>
              <a:t>says the ICO</a:t>
            </a:r>
          </a:p>
          <a:p>
            <a:pPr marL="114300" indent="0">
              <a:buNone/>
            </a:pPr>
            <a:endParaRPr lang="en-GB" sz="2100" dirty="0" smtClean="0"/>
          </a:p>
          <a:p>
            <a:r>
              <a:rPr lang="en-GB" sz="2100" dirty="0" smtClean="0">
                <a:solidFill>
                  <a:schemeClr val="accent2">
                    <a:lumMod val="50000"/>
                  </a:schemeClr>
                </a:solidFill>
              </a:rPr>
              <a:t>Don’t forget your </a:t>
            </a:r>
            <a:r>
              <a:rPr lang="en-GB" sz="2100" b="1" dirty="0" smtClean="0">
                <a:solidFill>
                  <a:srgbClr val="FF0000"/>
                </a:solidFill>
              </a:rPr>
              <a:t>employees</a:t>
            </a:r>
            <a:r>
              <a:rPr lang="en-GB" sz="2100" dirty="0" smtClean="0">
                <a:solidFill>
                  <a:schemeClr val="accent2">
                    <a:lumMod val="50000"/>
                  </a:schemeClr>
                </a:solidFill>
              </a:rPr>
              <a:t>: they may need a separate one. </a:t>
            </a:r>
            <a:r>
              <a:rPr lang="en-GB" sz="2100" dirty="0">
                <a:solidFill>
                  <a:schemeClr val="accent2">
                    <a:lumMod val="50000"/>
                  </a:schemeClr>
                </a:solidFill>
              </a:rPr>
              <a:t> e</a:t>
            </a:r>
            <a:r>
              <a:rPr lang="en-GB" sz="2100" dirty="0" smtClean="0">
                <a:solidFill>
                  <a:schemeClr val="accent2">
                    <a:lumMod val="50000"/>
                  </a:schemeClr>
                </a:solidFill>
              </a:rPr>
              <a:t>.g. workflow minimum data set as well as holding personal information on them</a:t>
            </a:r>
          </a:p>
          <a:p>
            <a:pPr marL="114300" indent="0">
              <a:buNone/>
            </a:pPr>
            <a:endParaRPr lang="en-GB" sz="2100" dirty="0" smtClean="0"/>
          </a:p>
          <a:p>
            <a:r>
              <a:rPr lang="en-GB" sz="2100" dirty="0" smtClean="0">
                <a:solidFill>
                  <a:schemeClr val="accent2">
                    <a:lumMod val="50000"/>
                  </a:schemeClr>
                </a:solidFill>
              </a:rPr>
              <a:t>The employee privacy policy should be relatively straightforward</a:t>
            </a:r>
          </a:p>
          <a:p>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
        <p:nvSpPr>
          <p:cNvPr id="6" name="Slide Number Placeholder 5"/>
          <p:cNvSpPr>
            <a:spLocks noGrp="1"/>
          </p:cNvSpPr>
          <p:nvPr>
            <p:ph type="sldNum" sz="quarter" idx="12"/>
          </p:nvPr>
        </p:nvSpPr>
        <p:spPr/>
        <p:txBody>
          <a:bodyPr/>
          <a:lstStyle/>
          <a:p>
            <a:fld id="{7843CF7D-BD10-4096-9363-14F1A481126D}" type="slidenum">
              <a:rPr lang="en-GB" smtClean="0"/>
              <a:t>17</a:t>
            </a:fld>
            <a:endParaRPr lang="en-GB"/>
          </a:p>
        </p:txBody>
      </p:sp>
      <p:pic>
        <p:nvPicPr>
          <p:cNvPr id="7" name="Picture 2" descr="https://tse3.mm.bing.net/th?id=OIP.zWJ89ButeAHRJSbjCdBPvgHaFj&amp;pid=15.1&amp;P=0&amp;w=219&amp;h=1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260648"/>
            <a:ext cx="1729606" cy="13031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26418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A FEW MORE RULES</a:t>
            </a:r>
            <a:endParaRPr lang="en-GB" sz="4000" b="1" dirty="0"/>
          </a:p>
        </p:txBody>
      </p:sp>
      <p:sp>
        <p:nvSpPr>
          <p:cNvPr id="3" name="Content Placeholder 2"/>
          <p:cNvSpPr>
            <a:spLocks noGrp="1"/>
          </p:cNvSpPr>
          <p:nvPr>
            <p:ph idx="1"/>
          </p:nvPr>
        </p:nvSpPr>
        <p:spPr/>
        <p:txBody>
          <a:bodyPr>
            <a:normAutofit lnSpcReduction="10000"/>
          </a:bodyPr>
          <a:lstStyle/>
          <a:p>
            <a:r>
              <a:rPr lang="en-GB" sz="2000" dirty="0">
                <a:solidFill>
                  <a:schemeClr val="accent2">
                    <a:lumMod val="50000"/>
                  </a:schemeClr>
                </a:solidFill>
              </a:rPr>
              <a:t>P</a:t>
            </a:r>
            <a:r>
              <a:rPr lang="en-GB" sz="2000" dirty="0" smtClean="0">
                <a:solidFill>
                  <a:schemeClr val="accent2">
                    <a:lumMod val="50000"/>
                  </a:schemeClr>
                </a:solidFill>
              </a:rPr>
              <a:t>atients have rights of access - but the GP may redact the file online by coding as you enter information on third parties</a:t>
            </a:r>
          </a:p>
          <a:p>
            <a:pPr marL="114300" indent="0">
              <a:buNone/>
            </a:pPr>
            <a:endParaRPr lang="en-GB" sz="2000" dirty="0" smtClean="0">
              <a:solidFill>
                <a:schemeClr val="accent2">
                  <a:lumMod val="50000"/>
                </a:schemeClr>
              </a:solidFill>
            </a:endParaRPr>
          </a:p>
          <a:p>
            <a:r>
              <a:rPr lang="en-GB" sz="2000" dirty="0" smtClean="0">
                <a:solidFill>
                  <a:schemeClr val="accent2">
                    <a:lumMod val="50000"/>
                  </a:schemeClr>
                </a:solidFill>
              </a:rPr>
              <a:t>Can’t provide access unless you have removed references to third parties</a:t>
            </a:r>
          </a:p>
          <a:p>
            <a:pPr marL="114300" indent="0">
              <a:buNone/>
            </a:pPr>
            <a:endParaRPr lang="en-GB" sz="2000" dirty="0" smtClean="0">
              <a:solidFill>
                <a:schemeClr val="accent2">
                  <a:lumMod val="50000"/>
                </a:schemeClr>
              </a:solidFill>
            </a:endParaRPr>
          </a:p>
          <a:p>
            <a:r>
              <a:rPr lang="en-GB" sz="2000" dirty="0" smtClean="0">
                <a:solidFill>
                  <a:schemeClr val="accent2">
                    <a:lumMod val="50000"/>
                  </a:schemeClr>
                </a:solidFill>
              </a:rPr>
              <a:t>Beware letters and documents that are scanned onto the record before GP has sight</a:t>
            </a:r>
          </a:p>
          <a:p>
            <a:pPr marL="114300" indent="0">
              <a:buNone/>
            </a:pPr>
            <a:endParaRPr lang="en-GB" sz="2000" dirty="0" smtClean="0">
              <a:solidFill>
                <a:schemeClr val="accent2">
                  <a:lumMod val="50000"/>
                </a:schemeClr>
              </a:solidFill>
            </a:endParaRPr>
          </a:p>
          <a:p>
            <a:r>
              <a:rPr lang="en-GB" sz="2000" dirty="0" smtClean="0">
                <a:solidFill>
                  <a:schemeClr val="accent2">
                    <a:lumMod val="50000"/>
                  </a:schemeClr>
                </a:solidFill>
              </a:rPr>
              <a:t>Patients can request amendment, correction, erasure – but no absolute right to be forgotten</a:t>
            </a:r>
          </a:p>
          <a:p>
            <a:pPr marL="114300" indent="0">
              <a:buNone/>
            </a:pPr>
            <a:endParaRPr lang="en-GB" sz="2000" dirty="0" smtClean="0">
              <a:solidFill>
                <a:schemeClr val="accent2">
                  <a:lumMod val="50000"/>
                </a:schemeClr>
              </a:solidFill>
            </a:endParaRPr>
          </a:p>
          <a:p>
            <a:r>
              <a:rPr lang="en-GB" sz="2000" dirty="0" smtClean="0">
                <a:solidFill>
                  <a:schemeClr val="accent2">
                    <a:lumMod val="50000"/>
                  </a:schemeClr>
                </a:solidFill>
              </a:rPr>
              <a:t>Right of erasure does not apply to a persons health record or care record or for public health or scientific research purposes</a:t>
            </a:r>
            <a:endParaRPr lang="en-GB" sz="2000" dirty="0">
              <a:solidFill>
                <a:srgbClr val="002060"/>
              </a:solidFill>
            </a:endParaRPr>
          </a:p>
          <a:p>
            <a:pPr marL="114300" indent="0">
              <a:buNone/>
            </a:pPr>
            <a:endParaRPr lang="en-GB" dirty="0" smtClean="0"/>
          </a:p>
          <a:p>
            <a:pPr marL="114300" indent="0">
              <a:buNone/>
            </a:pPr>
            <a:endParaRPr lang="en-GB" dirty="0" smtClean="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
        <p:nvSpPr>
          <p:cNvPr id="8" name="Slide Number Placeholder 7"/>
          <p:cNvSpPr>
            <a:spLocks noGrp="1"/>
          </p:cNvSpPr>
          <p:nvPr>
            <p:ph type="sldNum" sz="quarter" idx="12"/>
          </p:nvPr>
        </p:nvSpPr>
        <p:spPr/>
        <p:txBody>
          <a:bodyPr/>
          <a:lstStyle/>
          <a:p>
            <a:fld id="{7843CF7D-BD10-4096-9363-14F1A481126D}" type="slidenum">
              <a:rPr lang="en-GB" smtClean="0"/>
              <a:t>18</a:t>
            </a:fld>
            <a:endParaRPr lang="en-GB"/>
          </a:p>
        </p:txBody>
      </p:sp>
    </p:spTree>
    <p:extLst>
      <p:ext uri="{BB962C8B-B14F-4D97-AF65-F5344CB8AC3E}">
        <p14:creationId xmlns:p14="http://schemas.microsoft.com/office/powerpoint/2010/main" val="3972047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SUBJECT ACCESS REQUESTS (SAR)</a:t>
            </a:r>
            <a:endParaRPr lang="en-GB" sz="4000" b="1" dirty="0"/>
          </a:p>
        </p:txBody>
      </p:sp>
      <p:sp>
        <p:nvSpPr>
          <p:cNvPr id="3" name="Content Placeholder 2"/>
          <p:cNvSpPr>
            <a:spLocks noGrp="1"/>
          </p:cNvSpPr>
          <p:nvPr>
            <p:ph idx="1"/>
          </p:nvPr>
        </p:nvSpPr>
        <p:spPr/>
        <p:txBody>
          <a:bodyPr>
            <a:normAutofit/>
          </a:bodyPr>
          <a:lstStyle/>
          <a:p>
            <a:r>
              <a:rPr lang="en-GB" dirty="0" smtClean="0">
                <a:solidFill>
                  <a:schemeClr val="accent2">
                    <a:lumMod val="50000"/>
                  </a:schemeClr>
                </a:solidFill>
              </a:rPr>
              <a:t>SAR – time to comply shortened to a month (was 40 days before)</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Can extend to 2 months if complex, or numerous requests</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No fee – but can charge if unfounded, excessive, or repetitive</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Fee based on admin costs</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Nasty solicitor requests: manage these carefully! </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Beware CQC inspections re compliance</a:t>
            </a:r>
            <a:endParaRPr lang="en-GB" dirty="0">
              <a:solidFill>
                <a:schemeClr val="accent2">
                  <a:lumMod val="50000"/>
                </a:schemeClr>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
        <p:nvSpPr>
          <p:cNvPr id="8" name="Slide Number Placeholder 7"/>
          <p:cNvSpPr>
            <a:spLocks noGrp="1"/>
          </p:cNvSpPr>
          <p:nvPr>
            <p:ph type="sldNum" sz="quarter" idx="12"/>
          </p:nvPr>
        </p:nvSpPr>
        <p:spPr/>
        <p:txBody>
          <a:bodyPr/>
          <a:lstStyle/>
          <a:p>
            <a:fld id="{7843CF7D-BD10-4096-9363-14F1A481126D}" type="slidenum">
              <a:rPr lang="en-GB" smtClean="0"/>
              <a:t>19</a:t>
            </a:fld>
            <a:endParaRPr lang="en-GB"/>
          </a:p>
        </p:txBody>
      </p:sp>
    </p:spTree>
    <p:extLst>
      <p:ext uri="{BB962C8B-B14F-4D97-AF65-F5344CB8AC3E}">
        <p14:creationId xmlns:p14="http://schemas.microsoft.com/office/powerpoint/2010/main" val="721600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WHAT IS GDPR?</a:t>
            </a:r>
            <a:endParaRPr lang="en-GB" sz="4000" b="1" dirty="0"/>
          </a:p>
        </p:txBody>
      </p:sp>
      <p:sp>
        <p:nvSpPr>
          <p:cNvPr id="3" name="Content Placeholder 2"/>
          <p:cNvSpPr>
            <a:spLocks noGrp="1"/>
          </p:cNvSpPr>
          <p:nvPr>
            <p:ph idx="1"/>
          </p:nvPr>
        </p:nvSpPr>
        <p:spPr/>
        <p:txBody>
          <a:bodyPr>
            <a:normAutofit fontScale="92500" lnSpcReduction="10000"/>
          </a:bodyPr>
          <a:lstStyle/>
          <a:p>
            <a:r>
              <a:rPr lang="en-GB" dirty="0" smtClean="0">
                <a:solidFill>
                  <a:schemeClr val="accent2">
                    <a:lumMod val="50000"/>
                  </a:schemeClr>
                </a:solidFill>
              </a:rPr>
              <a:t>Part of a wider package of reform in respect of data protection: new Data Protection Act, new IG Toolkit, new national data opt-out developed by NHS Digital.</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Effective 25</a:t>
            </a:r>
            <a:r>
              <a:rPr lang="en-GB" baseline="30000" dirty="0" smtClean="0">
                <a:solidFill>
                  <a:schemeClr val="accent2">
                    <a:lumMod val="50000"/>
                  </a:schemeClr>
                </a:solidFill>
              </a:rPr>
              <a:t>th</a:t>
            </a:r>
            <a:r>
              <a:rPr lang="en-GB" dirty="0" smtClean="0">
                <a:solidFill>
                  <a:schemeClr val="accent2">
                    <a:lumMod val="50000"/>
                  </a:schemeClr>
                </a:solidFill>
              </a:rPr>
              <a:t> May 2018</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Applies (where GPs are concerned) mainly to personal and sensitive data they hold on patients:</a:t>
            </a:r>
            <a:r>
              <a:rPr lang="en-GB" dirty="0" smtClean="0"/>
              <a:t> </a:t>
            </a:r>
            <a:r>
              <a:rPr lang="en-GB" b="1" dirty="0" smtClean="0">
                <a:solidFill>
                  <a:srgbClr val="FF0000"/>
                </a:solidFill>
              </a:rPr>
              <a:t>no real change </a:t>
            </a:r>
            <a:endParaRPr lang="en-GB" dirty="0" smtClean="0"/>
          </a:p>
          <a:p>
            <a:pPr marL="114300" indent="0">
              <a:buNone/>
            </a:pPr>
            <a:endParaRPr lang="en-GB" dirty="0" smtClean="0"/>
          </a:p>
          <a:p>
            <a:r>
              <a:rPr lang="en-GB" dirty="0" smtClean="0">
                <a:solidFill>
                  <a:schemeClr val="accent2">
                    <a:lumMod val="50000"/>
                  </a:schemeClr>
                </a:solidFill>
              </a:rPr>
              <a:t>BUT… it imposes a few more obligations on GPs and healthcare organisations where compliance is concerned</a:t>
            </a:r>
          </a:p>
          <a:p>
            <a:pPr marL="114300" indent="0">
              <a:buNone/>
            </a:pPr>
            <a:endParaRPr lang="en-GB" dirty="0" smtClean="0"/>
          </a:p>
          <a:p>
            <a:r>
              <a:rPr lang="en-GB" dirty="0" smtClean="0">
                <a:solidFill>
                  <a:schemeClr val="accent2">
                    <a:lumMod val="50000"/>
                  </a:schemeClr>
                </a:solidFill>
              </a:rPr>
              <a:t>The Regulations define “</a:t>
            </a:r>
            <a:r>
              <a:rPr lang="en-GB" b="1" dirty="0" smtClean="0">
                <a:solidFill>
                  <a:srgbClr val="FF0000"/>
                </a:solidFill>
              </a:rPr>
              <a:t>special category</a:t>
            </a:r>
            <a:r>
              <a:rPr lang="en-GB" dirty="0" smtClean="0">
                <a:solidFill>
                  <a:schemeClr val="accent2">
                    <a:lumMod val="50000"/>
                  </a:schemeClr>
                </a:solidFill>
              </a:rPr>
              <a:t>”</a:t>
            </a:r>
            <a:r>
              <a:rPr lang="en-GB" dirty="0" smtClean="0"/>
              <a:t> </a:t>
            </a:r>
            <a:r>
              <a:rPr lang="en-GB" dirty="0" smtClean="0">
                <a:solidFill>
                  <a:schemeClr val="accent2">
                    <a:lumMod val="50000"/>
                  </a:schemeClr>
                </a:solidFill>
              </a:rPr>
              <a:t>data which will need more safeguarding because it is more sensitive - GPs will be subject to more stringent rules because of </a:t>
            </a:r>
            <a:r>
              <a:rPr lang="en-GB" dirty="0" smtClean="0">
                <a:solidFill>
                  <a:schemeClr val="accent2">
                    <a:lumMod val="50000"/>
                  </a:schemeClr>
                </a:solidFill>
              </a:rPr>
              <a:t>healthcare </a:t>
            </a:r>
            <a:r>
              <a:rPr lang="en-GB" dirty="0" smtClean="0">
                <a:solidFill>
                  <a:schemeClr val="accent2">
                    <a:lumMod val="50000"/>
                  </a:schemeClr>
                </a:solidFill>
              </a:rPr>
              <a:t>data they hold</a:t>
            </a:r>
            <a:endParaRPr lang="en-GB" dirty="0">
              <a:solidFill>
                <a:schemeClr val="accent2">
                  <a:lumMod val="50000"/>
                </a:scheme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pic>
        <p:nvPicPr>
          <p:cNvPr id="1030" name="Picture 6" descr="https://tse3.mm.bing.net/th?id=OIP.anghQsSpfCgbvGVX6tPCtQHaHa&amp;pid=15.1&amp;P=0&amp;w=300&amp;h=3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7737" y="2204864"/>
            <a:ext cx="1224136" cy="1224136"/>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7843CF7D-BD10-4096-9363-14F1A481126D}" type="slidenum">
              <a:rPr lang="en-GB" smtClean="0"/>
              <a:t>2</a:t>
            </a:fld>
            <a:endParaRPr lang="en-GB"/>
          </a:p>
        </p:txBody>
      </p:sp>
    </p:spTree>
    <p:extLst>
      <p:ext uri="{BB962C8B-B14F-4D97-AF65-F5344CB8AC3E}">
        <p14:creationId xmlns:p14="http://schemas.microsoft.com/office/powerpoint/2010/main" val="10356843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BREACH/PENALTIES</a:t>
            </a:r>
            <a:endParaRPr lang="en-GB" sz="4000" b="1" dirty="0"/>
          </a:p>
        </p:txBody>
      </p:sp>
      <p:sp>
        <p:nvSpPr>
          <p:cNvPr id="3" name="Content Placeholder 2"/>
          <p:cNvSpPr>
            <a:spLocks noGrp="1"/>
          </p:cNvSpPr>
          <p:nvPr>
            <p:ph idx="1"/>
          </p:nvPr>
        </p:nvSpPr>
        <p:spPr/>
        <p:txBody>
          <a:bodyPr>
            <a:normAutofit fontScale="92500" lnSpcReduction="20000"/>
          </a:bodyPr>
          <a:lstStyle/>
          <a:p>
            <a:r>
              <a:rPr lang="en-GB" dirty="0" smtClean="0">
                <a:solidFill>
                  <a:schemeClr val="accent2">
                    <a:lumMod val="50000"/>
                  </a:schemeClr>
                </a:solidFill>
              </a:rPr>
              <a:t>Notify the ICO within 72 hours if you are aware of any breach</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Notify </a:t>
            </a:r>
            <a:r>
              <a:rPr lang="en-GB" dirty="0">
                <a:solidFill>
                  <a:schemeClr val="accent2">
                    <a:lumMod val="50000"/>
                  </a:schemeClr>
                </a:solidFill>
              </a:rPr>
              <a:t>serious breaches without </a:t>
            </a:r>
            <a:r>
              <a:rPr lang="en-GB" dirty="0" smtClean="0">
                <a:solidFill>
                  <a:schemeClr val="accent2">
                    <a:lumMod val="50000"/>
                  </a:schemeClr>
                </a:solidFill>
              </a:rPr>
              <a:t>delay!</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Notify the individual directly</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Fine between 2% of annual turnover or 10 million Euros (whichever is higher) </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For really serious breaches 4% of annual turnover or 20 million Euros (whichever is higher)</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Can also include warnings, bans on processing</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Fines and penalties meant to be </a:t>
            </a:r>
            <a:r>
              <a:rPr lang="en-GB" b="1" dirty="0" smtClean="0">
                <a:solidFill>
                  <a:srgbClr val="FF0000"/>
                </a:solidFill>
              </a:rPr>
              <a:t>proportionate and dissuasive</a:t>
            </a:r>
          </a:p>
          <a:p>
            <a:pPr marL="114300" indent="0">
              <a:buNone/>
            </a:pPr>
            <a:endParaRPr lang="en-GB" b="1" dirty="0" smtClean="0">
              <a:solidFill>
                <a:srgbClr val="FF0000"/>
              </a:solidFill>
            </a:endParaRPr>
          </a:p>
          <a:p>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pic>
        <p:nvPicPr>
          <p:cNvPr id="5122" name="Picture 2" descr="https://tse2.mm.bing.net/th?id=OIP.zcqe3s11YfTootMfsIFdiwHaI2&amp;pid=15.1&amp;P=0&amp;w=300&amp;h=30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2060848"/>
            <a:ext cx="1008168" cy="1200200"/>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7843CF7D-BD10-4096-9363-14F1A481126D}" type="slidenum">
              <a:rPr lang="en-GB" smtClean="0"/>
              <a:t>20</a:t>
            </a:fld>
            <a:endParaRPr lang="en-GB"/>
          </a:p>
        </p:txBody>
      </p:sp>
    </p:spTree>
    <p:extLst>
      <p:ext uri="{BB962C8B-B14F-4D97-AF65-F5344CB8AC3E}">
        <p14:creationId xmlns:p14="http://schemas.microsoft.com/office/powerpoint/2010/main" val="29172187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000" b="1" dirty="0" smtClean="0"/>
              <a:t>SO, WHAT DO YOU NEED TO DO?</a:t>
            </a:r>
            <a:endParaRPr lang="en-GB" sz="4000" b="1" dirty="0"/>
          </a:p>
        </p:txBody>
      </p:sp>
      <p:sp>
        <p:nvSpPr>
          <p:cNvPr id="3" name="Content Placeholder 2"/>
          <p:cNvSpPr>
            <a:spLocks noGrp="1"/>
          </p:cNvSpPr>
          <p:nvPr>
            <p:ph idx="1"/>
          </p:nvPr>
        </p:nvSpPr>
        <p:spPr>
          <a:xfrm>
            <a:off x="457200" y="1600201"/>
            <a:ext cx="7620000" cy="4925143"/>
          </a:xfrm>
        </p:spPr>
        <p:txBody>
          <a:bodyPr>
            <a:noAutofit/>
          </a:bodyPr>
          <a:lstStyle/>
          <a:p>
            <a:r>
              <a:rPr lang="en-GB" sz="2100" dirty="0" smtClean="0">
                <a:solidFill>
                  <a:schemeClr val="accent2">
                    <a:lumMod val="50000"/>
                  </a:schemeClr>
                </a:solidFill>
              </a:rPr>
              <a:t>GPs, as Data Controllers, are accountable under GDPR and must actively demonstrate compliance (will likely be done via DPO), therefore must:</a:t>
            </a:r>
          </a:p>
          <a:p>
            <a:pPr marL="114300" indent="0">
              <a:buNone/>
            </a:pPr>
            <a:endParaRPr lang="en-GB" sz="2100" dirty="0" smtClean="0">
              <a:solidFill>
                <a:schemeClr val="accent2">
                  <a:lumMod val="50000"/>
                </a:schemeClr>
              </a:solidFill>
            </a:endParaRPr>
          </a:p>
          <a:p>
            <a:pPr lvl="1"/>
            <a:r>
              <a:rPr lang="en-GB" sz="1800" b="1" i="1" dirty="0" smtClean="0">
                <a:solidFill>
                  <a:schemeClr val="accent2">
                    <a:lumMod val="50000"/>
                  </a:schemeClr>
                </a:solidFill>
              </a:rPr>
              <a:t>document flows of data from the practice;</a:t>
            </a:r>
          </a:p>
          <a:p>
            <a:pPr lvl="1"/>
            <a:r>
              <a:rPr lang="en-GB" sz="1800" b="1" i="1" dirty="0" smtClean="0">
                <a:solidFill>
                  <a:schemeClr val="accent2">
                    <a:lumMod val="50000"/>
                  </a:schemeClr>
                </a:solidFill>
              </a:rPr>
              <a:t>have internal data protection policies/procedures in place;</a:t>
            </a:r>
          </a:p>
          <a:p>
            <a:pPr lvl="1"/>
            <a:r>
              <a:rPr lang="en-GB" sz="1800" b="1" i="1" dirty="0" smtClean="0">
                <a:solidFill>
                  <a:schemeClr val="accent2">
                    <a:lumMod val="50000"/>
                  </a:schemeClr>
                </a:solidFill>
              </a:rPr>
              <a:t>Carry out DPIA when engaging in new data sharing arrangements or where new technologies will be used or any other types of processing resulting in high </a:t>
            </a:r>
            <a:r>
              <a:rPr lang="en-GB" sz="1800" b="1" i="1" dirty="0">
                <a:solidFill>
                  <a:schemeClr val="accent2">
                    <a:lumMod val="50000"/>
                  </a:schemeClr>
                </a:solidFill>
              </a:rPr>
              <a:t>r</a:t>
            </a:r>
            <a:r>
              <a:rPr lang="en-GB" sz="1800" b="1" i="1" dirty="0" smtClean="0">
                <a:solidFill>
                  <a:schemeClr val="accent2">
                    <a:lumMod val="50000"/>
                  </a:schemeClr>
                </a:solidFill>
              </a:rPr>
              <a:t>isk to data subjects;</a:t>
            </a:r>
          </a:p>
          <a:p>
            <a:pPr lvl="1"/>
            <a:r>
              <a:rPr lang="en-GB" sz="1800" b="1" i="1" dirty="0" smtClean="0">
                <a:solidFill>
                  <a:schemeClr val="accent2">
                    <a:lumMod val="50000"/>
                  </a:schemeClr>
                </a:solidFill>
              </a:rPr>
              <a:t>train staff re. compliance – be aware of security of data and access requirements re any volunteers/work placement students;</a:t>
            </a:r>
          </a:p>
          <a:p>
            <a:pPr lvl="1"/>
            <a:r>
              <a:rPr lang="en-GB" sz="1800" b="1" i="1" dirty="0" smtClean="0">
                <a:solidFill>
                  <a:schemeClr val="accent2">
                    <a:lumMod val="50000"/>
                  </a:schemeClr>
                </a:solidFill>
              </a:rPr>
              <a:t>Provide the contact details of the DPO to patients;</a:t>
            </a:r>
          </a:p>
          <a:p>
            <a:pPr marL="411480" lvl="1" indent="0">
              <a:buNone/>
            </a:pPr>
            <a:endParaRPr lang="en-GB" sz="1800" i="1" dirty="0" smtClean="0">
              <a:solidFill>
                <a:schemeClr val="accent2">
                  <a:lumMod val="50000"/>
                </a:schemeClr>
              </a:solidFill>
            </a:endParaRPr>
          </a:p>
          <a:p>
            <a:pPr marL="411480" lvl="1" indent="0">
              <a:buNone/>
            </a:pPr>
            <a:r>
              <a:rPr lang="en-GB" sz="1800" i="1" dirty="0" err="1" smtClean="0">
                <a:solidFill>
                  <a:schemeClr val="accent2">
                    <a:lumMod val="50000"/>
                  </a:schemeClr>
                </a:solidFill>
              </a:rPr>
              <a:t>cont</a:t>
            </a:r>
            <a:r>
              <a:rPr lang="en-GB" sz="1800" i="1" dirty="0">
                <a:solidFill>
                  <a:schemeClr val="accent2">
                    <a:lumMod val="50000"/>
                  </a:schemeClr>
                </a:solidFill>
              </a:rPr>
              <a:t>…</a:t>
            </a:r>
          </a:p>
          <a:p>
            <a:pPr lvl="1"/>
            <a:endParaRPr lang="en-GB" sz="1800" b="1" i="1" dirty="0" smtClean="0">
              <a:solidFill>
                <a:schemeClr val="accent2">
                  <a:lumMod val="50000"/>
                </a:schemeClr>
              </a:solidFill>
            </a:endParaRPr>
          </a:p>
          <a:p>
            <a:pPr marL="411480" lvl="1" indent="0">
              <a:buNone/>
            </a:pPr>
            <a:endParaRPr lang="en-GB" sz="1800" b="1" i="1" dirty="0" smtClean="0">
              <a:solidFill>
                <a:schemeClr val="accent2">
                  <a:lumMod val="50000"/>
                </a:schemeClr>
              </a:solidFill>
            </a:endParaRPr>
          </a:p>
        </p:txBody>
      </p:sp>
      <p:sp>
        <p:nvSpPr>
          <p:cNvPr id="6" name="Slide Number Placeholder 5"/>
          <p:cNvSpPr>
            <a:spLocks noGrp="1"/>
          </p:cNvSpPr>
          <p:nvPr>
            <p:ph type="sldNum" sz="quarter" idx="12"/>
          </p:nvPr>
        </p:nvSpPr>
        <p:spPr/>
        <p:txBody>
          <a:bodyPr/>
          <a:lstStyle/>
          <a:p>
            <a:fld id="{7843CF7D-BD10-4096-9363-14F1A481126D}" type="slidenum">
              <a:rPr lang="en-GB" smtClean="0"/>
              <a:t>21</a:t>
            </a:fld>
            <a:endParaRPr lang="en-GB"/>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Tree>
    <p:extLst>
      <p:ext uri="{BB962C8B-B14F-4D97-AF65-F5344CB8AC3E}">
        <p14:creationId xmlns:p14="http://schemas.microsoft.com/office/powerpoint/2010/main" val="25874615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a:t>SO, WHAT DO YOU NEED TO DO</a:t>
            </a:r>
            <a:r>
              <a:rPr lang="en-GB" sz="4000" b="1" dirty="0" smtClean="0"/>
              <a:t>? </a:t>
            </a:r>
            <a:r>
              <a:rPr lang="en-GB" sz="4000" dirty="0" smtClean="0"/>
              <a:t>continued</a:t>
            </a:r>
            <a:endParaRPr lang="en-GB" sz="4000" dirty="0"/>
          </a:p>
        </p:txBody>
      </p:sp>
      <p:sp>
        <p:nvSpPr>
          <p:cNvPr id="3" name="Content Placeholder 2"/>
          <p:cNvSpPr>
            <a:spLocks noGrp="1"/>
          </p:cNvSpPr>
          <p:nvPr>
            <p:ph idx="1"/>
          </p:nvPr>
        </p:nvSpPr>
        <p:spPr/>
        <p:txBody>
          <a:bodyPr>
            <a:noAutofit/>
          </a:bodyPr>
          <a:lstStyle/>
          <a:p>
            <a:pPr lvl="1"/>
            <a:r>
              <a:rPr lang="en-GB" sz="1800" b="1" i="1" dirty="0">
                <a:solidFill>
                  <a:schemeClr val="accent2">
                    <a:lumMod val="50000"/>
                  </a:schemeClr>
                </a:solidFill>
              </a:rPr>
              <a:t>Have a robust privacy policy in </a:t>
            </a:r>
            <a:r>
              <a:rPr lang="en-GB" sz="1800" b="1" i="1" dirty="0" smtClean="0">
                <a:solidFill>
                  <a:schemeClr val="accent2">
                    <a:lumMod val="50000"/>
                  </a:schemeClr>
                </a:solidFill>
              </a:rPr>
              <a:t>place;</a:t>
            </a:r>
            <a:endParaRPr lang="en-GB" sz="1800" b="1" i="1" dirty="0">
              <a:solidFill>
                <a:schemeClr val="accent2">
                  <a:lumMod val="50000"/>
                </a:schemeClr>
              </a:solidFill>
            </a:endParaRPr>
          </a:p>
          <a:p>
            <a:pPr lvl="1"/>
            <a:r>
              <a:rPr lang="en-GB" sz="1800" b="1" i="1" dirty="0">
                <a:solidFill>
                  <a:schemeClr val="accent2">
                    <a:lumMod val="50000"/>
                  </a:schemeClr>
                </a:solidFill>
              </a:rPr>
              <a:t>Ensure your DPO (or current </a:t>
            </a:r>
            <a:r>
              <a:rPr lang="en-GB" sz="1800" b="1" i="1" dirty="0" err="1" smtClean="0">
                <a:solidFill>
                  <a:schemeClr val="accent2">
                    <a:lumMod val="50000"/>
                  </a:schemeClr>
                </a:solidFill>
              </a:rPr>
              <a:t>Caldicott</a:t>
            </a:r>
            <a:r>
              <a:rPr lang="en-GB" sz="1800" b="1" i="1" dirty="0" smtClean="0">
                <a:solidFill>
                  <a:schemeClr val="accent2">
                    <a:lumMod val="50000"/>
                  </a:schemeClr>
                </a:solidFill>
              </a:rPr>
              <a:t> </a:t>
            </a:r>
            <a:r>
              <a:rPr lang="en-GB" sz="1800" b="1" i="1" dirty="0">
                <a:solidFill>
                  <a:schemeClr val="accent2">
                    <a:lumMod val="50000"/>
                  </a:schemeClr>
                </a:solidFill>
              </a:rPr>
              <a:t>Guardian) is properly trained and not </a:t>
            </a:r>
            <a:r>
              <a:rPr lang="en-GB" sz="1800" b="1" i="1" dirty="0" smtClean="0">
                <a:solidFill>
                  <a:schemeClr val="accent2">
                    <a:lumMod val="50000"/>
                  </a:schemeClr>
                </a:solidFill>
              </a:rPr>
              <a:t>conflicted;</a:t>
            </a:r>
            <a:endParaRPr lang="en-GB" sz="1800" b="1" i="1" dirty="0">
              <a:solidFill>
                <a:schemeClr val="accent2">
                  <a:lumMod val="50000"/>
                </a:schemeClr>
              </a:solidFill>
            </a:endParaRPr>
          </a:p>
          <a:p>
            <a:pPr lvl="1"/>
            <a:r>
              <a:rPr lang="en-GB" sz="1800" b="1" i="1" dirty="0">
                <a:solidFill>
                  <a:schemeClr val="accent2">
                    <a:lumMod val="50000"/>
                  </a:schemeClr>
                </a:solidFill>
              </a:rPr>
              <a:t>Put leaflets and posters in surgeries so that patients are reasonably </a:t>
            </a:r>
            <a:r>
              <a:rPr lang="en-GB" sz="1800" b="1" i="1" dirty="0" smtClean="0">
                <a:solidFill>
                  <a:schemeClr val="accent2">
                    <a:lumMod val="50000"/>
                  </a:schemeClr>
                </a:solidFill>
              </a:rPr>
              <a:t>informed;</a:t>
            </a:r>
            <a:endParaRPr lang="en-GB" sz="1800" b="1" i="1" dirty="0">
              <a:solidFill>
                <a:schemeClr val="accent2">
                  <a:lumMod val="50000"/>
                </a:schemeClr>
              </a:solidFill>
            </a:endParaRPr>
          </a:p>
          <a:p>
            <a:pPr lvl="1" algn="just"/>
            <a:r>
              <a:rPr lang="en-GB" sz="1800" b="1" i="1" dirty="0">
                <a:solidFill>
                  <a:schemeClr val="accent2">
                    <a:lumMod val="50000"/>
                  </a:schemeClr>
                </a:solidFill>
              </a:rPr>
              <a:t>Update your </a:t>
            </a:r>
            <a:r>
              <a:rPr lang="en-GB" sz="1800" b="1" i="1" dirty="0" smtClean="0">
                <a:solidFill>
                  <a:schemeClr val="accent2">
                    <a:lumMod val="50000"/>
                  </a:schemeClr>
                </a:solidFill>
              </a:rPr>
              <a:t>website;</a:t>
            </a:r>
          </a:p>
          <a:p>
            <a:pPr lvl="1" algn="just"/>
            <a:r>
              <a:rPr lang="en-GB" sz="1800" b="1" i="1" dirty="0">
                <a:solidFill>
                  <a:schemeClr val="accent2">
                    <a:lumMod val="50000"/>
                  </a:schemeClr>
                </a:solidFill>
              </a:rPr>
              <a:t>Make sure you review your new current registration </a:t>
            </a:r>
            <a:r>
              <a:rPr lang="en-GB" sz="1800" b="1" i="1" dirty="0" smtClean="0">
                <a:solidFill>
                  <a:schemeClr val="accent2">
                    <a:lumMod val="50000"/>
                  </a:schemeClr>
                </a:solidFill>
              </a:rPr>
              <a:t>processes;</a:t>
            </a:r>
            <a:endParaRPr lang="en-GB" sz="1800" i="1" dirty="0" smtClean="0">
              <a:solidFill>
                <a:schemeClr val="accent2">
                  <a:lumMod val="50000"/>
                </a:schemeClr>
              </a:solidFill>
            </a:endParaRPr>
          </a:p>
          <a:p>
            <a:pPr lvl="1" algn="just"/>
            <a:r>
              <a:rPr lang="en-GB" sz="1800" b="1" i="1" dirty="0" smtClean="0">
                <a:solidFill>
                  <a:schemeClr val="accent2">
                    <a:lumMod val="50000"/>
                  </a:schemeClr>
                </a:solidFill>
              </a:rPr>
              <a:t>Some </a:t>
            </a:r>
            <a:r>
              <a:rPr lang="en-GB" sz="1800" b="1" i="1" dirty="0">
                <a:solidFill>
                  <a:schemeClr val="accent2">
                    <a:lumMod val="50000"/>
                  </a:schemeClr>
                </a:solidFill>
              </a:rPr>
              <a:t>good </a:t>
            </a:r>
            <a:r>
              <a:rPr lang="en-GB" sz="1800" b="1" i="1" dirty="0" smtClean="0">
                <a:solidFill>
                  <a:schemeClr val="accent2">
                    <a:lumMod val="50000"/>
                  </a:schemeClr>
                </a:solidFill>
              </a:rPr>
              <a:t>news… </a:t>
            </a:r>
            <a:r>
              <a:rPr lang="en-GB" sz="1800" b="1" i="1" dirty="0">
                <a:solidFill>
                  <a:schemeClr val="accent2">
                    <a:lumMod val="50000"/>
                  </a:schemeClr>
                </a:solidFill>
              </a:rPr>
              <a:t>if you are performing well in IG toolkit this is a good start. 2016/17 IGT does not specifically tackle GDPR requirements and is in the process of being updated but is a good </a:t>
            </a:r>
            <a:r>
              <a:rPr lang="en-GB" sz="1800" b="1" i="1" dirty="0" smtClean="0">
                <a:solidFill>
                  <a:schemeClr val="accent2">
                    <a:lumMod val="50000"/>
                  </a:schemeClr>
                </a:solidFill>
              </a:rPr>
              <a:t>starting point </a:t>
            </a:r>
            <a:r>
              <a:rPr lang="en-GB" sz="1800" b="1" i="1" dirty="0">
                <a:solidFill>
                  <a:schemeClr val="accent2">
                    <a:lumMod val="50000"/>
                  </a:schemeClr>
                </a:solidFill>
              </a:rPr>
              <a:t>to </a:t>
            </a:r>
            <a:r>
              <a:rPr lang="en-GB" sz="1800" b="1" i="1" dirty="0" smtClean="0">
                <a:solidFill>
                  <a:schemeClr val="accent2">
                    <a:lumMod val="50000"/>
                  </a:schemeClr>
                </a:solidFill>
              </a:rPr>
              <a:t>show compliance;</a:t>
            </a:r>
            <a:endParaRPr lang="en-GB" sz="1800" i="1" dirty="0">
              <a:solidFill>
                <a:schemeClr val="accent2">
                  <a:lumMod val="50000"/>
                </a:schemeClr>
              </a:solidFill>
            </a:endParaRPr>
          </a:p>
          <a:p>
            <a:pPr lvl="1" algn="just"/>
            <a:r>
              <a:rPr lang="en-GB" sz="1800" b="1" i="1" dirty="0" smtClean="0">
                <a:solidFill>
                  <a:srgbClr val="FF0000"/>
                </a:solidFill>
              </a:rPr>
              <a:t>You </a:t>
            </a:r>
            <a:r>
              <a:rPr lang="en-GB" sz="1800" b="1" i="1" dirty="0">
                <a:solidFill>
                  <a:srgbClr val="FF0000"/>
                </a:solidFill>
              </a:rPr>
              <a:t>need to be able to demonstrate to the ICO that you have made all reasonable efforts to comply with </a:t>
            </a:r>
            <a:r>
              <a:rPr lang="en-GB" sz="1800" b="1" i="1" dirty="0" smtClean="0">
                <a:solidFill>
                  <a:srgbClr val="FF0000"/>
                </a:solidFill>
              </a:rPr>
              <a:t>GDPR, </a:t>
            </a:r>
            <a:r>
              <a:rPr lang="en-GB" sz="1800" b="1" i="1" dirty="0">
                <a:solidFill>
                  <a:srgbClr val="FF0000"/>
                </a:solidFill>
              </a:rPr>
              <a:t>including using best practice procedures, e.g. </a:t>
            </a:r>
            <a:r>
              <a:rPr lang="en-GB" sz="1800" b="1" i="1" dirty="0" smtClean="0">
                <a:solidFill>
                  <a:srgbClr val="FF0000"/>
                </a:solidFill>
              </a:rPr>
              <a:t>PIA</a:t>
            </a:r>
            <a:endParaRPr lang="en-GB" sz="1800" b="1" i="1" dirty="0">
              <a:solidFill>
                <a:srgbClr val="FF0000"/>
              </a:solidFill>
            </a:endParaRPr>
          </a:p>
        </p:txBody>
      </p:sp>
      <p:sp>
        <p:nvSpPr>
          <p:cNvPr id="4" name="Slide Number Placeholder 3"/>
          <p:cNvSpPr>
            <a:spLocks noGrp="1"/>
          </p:cNvSpPr>
          <p:nvPr>
            <p:ph type="sldNum" sz="quarter" idx="12"/>
          </p:nvPr>
        </p:nvSpPr>
        <p:spPr/>
        <p:txBody>
          <a:bodyPr/>
          <a:lstStyle/>
          <a:p>
            <a:fld id="{7843CF7D-BD10-4096-9363-14F1A481126D}" type="slidenum">
              <a:rPr lang="en-GB" smtClean="0"/>
              <a:t>22</a:t>
            </a:fld>
            <a:endParaRPr lang="en-GB"/>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Tree>
    <p:extLst>
      <p:ext uri="{BB962C8B-B14F-4D97-AF65-F5344CB8AC3E}">
        <p14:creationId xmlns:p14="http://schemas.microsoft.com/office/powerpoint/2010/main" val="26104026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OTHER USEFUL INFORMATION</a:t>
            </a:r>
            <a:endParaRPr lang="en-GB" sz="4000" b="1" dirty="0"/>
          </a:p>
        </p:txBody>
      </p:sp>
      <p:sp>
        <p:nvSpPr>
          <p:cNvPr id="3" name="Content Placeholder 2"/>
          <p:cNvSpPr>
            <a:spLocks noGrp="1"/>
          </p:cNvSpPr>
          <p:nvPr>
            <p:ph idx="1"/>
          </p:nvPr>
        </p:nvSpPr>
        <p:spPr/>
        <p:txBody>
          <a:bodyPr>
            <a:normAutofit/>
          </a:bodyPr>
          <a:lstStyle/>
          <a:p>
            <a:pPr marL="114300" indent="0">
              <a:buNone/>
            </a:pPr>
            <a:endParaRPr lang="en-GB" dirty="0" smtClean="0"/>
          </a:p>
          <a:p>
            <a:pPr marL="114300" indent="0">
              <a:buNone/>
            </a:pPr>
            <a:endParaRPr lang="en-GB" dirty="0"/>
          </a:p>
          <a:p>
            <a:pPr marL="114300" indent="0">
              <a:buNone/>
            </a:pPr>
            <a:endParaRPr lang="en-GB" dirty="0" smtClean="0"/>
          </a:p>
          <a:p>
            <a:pPr marL="114300" indent="0">
              <a:buNone/>
            </a:pPr>
            <a:endParaRPr lang="en-GB" dirty="0" smtClean="0"/>
          </a:p>
          <a:p>
            <a:pPr marL="114300" indent="0">
              <a:buNone/>
            </a:pPr>
            <a:endParaRPr lang="en-GB" dirty="0" smtClean="0"/>
          </a:p>
          <a:p>
            <a:pPr marL="1828800" lvl="4" indent="0">
              <a:buNone/>
            </a:pP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
        <p:nvSpPr>
          <p:cNvPr id="6" name="Slide Number Placeholder 5"/>
          <p:cNvSpPr>
            <a:spLocks noGrp="1"/>
          </p:cNvSpPr>
          <p:nvPr>
            <p:ph type="sldNum" sz="quarter" idx="12"/>
          </p:nvPr>
        </p:nvSpPr>
        <p:spPr/>
        <p:txBody>
          <a:bodyPr/>
          <a:lstStyle/>
          <a:p>
            <a:fld id="{7843CF7D-BD10-4096-9363-14F1A481126D}" type="slidenum">
              <a:rPr lang="en-GB" smtClean="0"/>
              <a:t>23</a:t>
            </a:fld>
            <a:endParaRPr lang="en-GB"/>
          </a:p>
        </p:txBody>
      </p:sp>
      <p:sp>
        <p:nvSpPr>
          <p:cNvPr id="4" name="Oval 3"/>
          <p:cNvSpPr/>
          <p:nvPr/>
        </p:nvSpPr>
        <p:spPr>
          <a:xfrm>
            <a:off x="5004048" y="2114023"/>
            <a:ext cx="3277594" cy="1296144"/>
          </a:xfrm>
          <a:prstGeom prst="ellipse">
            <a:avLst/>
          </a:prstGeom>
          <a:solidFill>
            <a:srgbClr val="FFFF00"/>
          </a:solidFill>
          <a:scene3d>
            <a:camera prst="perspectiveHeroicExtremeLeftFacing"/>
            <a:lightRig rig="threePt" dir="t"/>
          </a:scene3d>
          <a:sp3d>
            <a:bevelT prst="slope"/>
            <a:bevelB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chemeClr val="tx1"/>
                </a:solidFill>
              </a:rPr>
              <a:t>Privacy Policy</a:t>
            </a:r>
            <a:endParaRPr lang="en-GB" sz="2800" dirty="0">
              <a:solidFill>
                <a:schemeClr val="tx1"/>
              </a:solidFill>
            </a:endParaRPr>
          </a:p>
        </p:txBody>
      </p:sp>
      <p:sp>
        <p:nvSpPr>
          <p:cNvPr id="9" name="Round Diagonal Corner Rectangle 8"/>
          <p:cNvSpPr/>
          <p:nvPr/>
        </p:nvSpPr>
        <p:spPr>
          <a:xfrm>
            <a:off x="2123728" y="4509120"/>
            <a:ext cx="4740194" cy="2016224"/>
          </a:xfrm>
          <a:prstGeom prst="round2DiagRect">
            <a:avLst/>
          </a:prstGeom>
          <a:solidFill>
            <a:srgbClr val="73AB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t>Contact details:</a:t>
            </a:r>
          </a:p>
          <a:p>
            <a:pPr algn="ctr"/>
            <a:r>
              <a:rPr lang="en-GB" sz="2000" dirty="0" smtClean="0"/>
              <a:t> </a:t>
            </a:r>
            <a:r>
              <a:rPr lang="en-GB" sz="2000" dirty="0" smtClean="0">
                <a:hlinkClick r:id="rId3"/>
              </a:rPr>
              <a:t>shaneebaker@lmclaw.co.uk</a:t>
            </a:r>
            <a:endParaRPr lang="en-GB" sz="2000" dirty="0" smtClean="0"/>
          </a:p>
          <a:p>
            <a:pPr algn="ctr"/>
            <a:r>
              <a:rPr lang="en-GB" sz="2000" dirty="0" smtClean="0">
                <a:hlinkClick r:id="rId4"/>
              </a:rPr>
              <a:t>clairepye@lmclaw.co.uk</a:t>
            </a:r>
            <a:endParaRPr lang="en-GB" sz="2000" dirty="0" smtClean="0"/>
          </a:p>
          <a:p>
            <a:pPr algn="ctr"/>
            <a:r>
              <a:rPr lang="en-GB" sz="2000" dirty="0" smtClean="0">
                <a:hlinkClick r:id="rId5"/>
              </a:rPr>
              <a:t>niobe.menelaou@lmclaw.co.uk</a:t>
            </a:r>
            <a:endParaRPr lang="en-GB" sz="2000" dirty="0" smtClean="0"/>
          </a:p>
          <a:p>
            <a:pPr algn="ctr"/>
            <a:r>
              <a:rPr lang="en-GB" sz="2000" dirty="0" smtClean="0"/>
              <a:t>Tel: 07788 313582</a:t>
            </a:r>
            <a:endParaRPr lang="en-GB" sz="2000" dirty="0"/>
          </a:p>
        </p:txBody>
      </p:sp>
      <p:sp>
        <p:nvSpPr>
          <p:cNvPr id="11" name="7-Point Star 10"/>
          <p:cNvSpPr/>
          <p:nvPr/>
        </p:nvSpPr>
        <p:spPr>
          <a:xfrm>
            <a:off x="2555776" y="1158781"/>
            <a:ext cx="3102511" cy="3096344"/>
          </a:xfrm>
          <a:prstGeom prst="star7">
            <a:avLst/>
          </a:prstGeom>
          <a:solidFill>
            <a:srgbClr val="FC6E04"/>
          </a:solidFill>
          <a:scene3d>
            <a:camera prst="perspectiveHeroicExtremeLeftFacing"/>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smtClean="0"/>
          </a:p>
          <a:p>
            <a:pPr algn="ctr"/>
            <a:endParaRPr lang="en-GB" sz="2800" dirty="0"/>
          </a:p>
          <a:p>
            <a:pPr algn="ctr"/>
            <a:r>
              <a:rPr lang="en-GB" sz="2800" dirty="0" smtClean="0"/>
              <a:t>Additional </a:t>
            </a:r>
            <a:r>
              <a:rPr lang="en-GB" sz="2800" dirty="0"/>
              <a:t>bespoke guidance</a:t>
            </a:r>
          </a:p>
          <a:p>
            <a:pPr algn="ctr"/>
            <a:endParaRPr lang="en-GB" sz="2800" dirty="0"/>
          </a:p>
        </p:txBody>
      </p:sp>
      <p:sp>
        <p:nvSpPr>
          <p:cNvPr id="12" name="Wave 11"/>
          <p:cNvSpPr/>
          <p:nvPr/>
        </p:nvSpPr>
        <p:spPr>
          <a:xfrm>
            <a:off x="251521" y="1970007"/>
            <a:ext cx="2520280" cy="1440160"/>
          </a:xfrm>
          <a:prstGeom prst="wave">
            <a:avLst>
              <a:gd name="adj1" fmla="val 12500"/>
              <a:gd name="adj2" fmla="val 2016"/>
            </a:avLst>
          </a:prstGeom>
          <a:solidFill>
            <a:srgbClr val="0070C0"/>
          </a:solidFill>
          <a:scene3d>
            <a:camera prst="perspectiveHeroicExtremeLeftFacing"/>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t>DPO </a:t>
            </a:r>
          </a:p>
          <a:p>
            <a:pPr algn="ctr"/>
            <a:r>
              <a:rPr lang="en-GB" sz="2400" dirty="0" smtClean="0"/>
              <a:t>Training</a:t>
            </a:r>
            <a:endParaRPr lang="en-GB" sz="2400" dirty="0"/>
          </a:p>
        </p:txBody>
      </p:sp>
    </p:spTree>
    <p:extLst>
      <p:ext uri="{BB962C8B-B14F-4D97-AF65-F5344CB8AC3E}">
        <p14:creationId xmlns:p14="http://schemas.microsoft.com/office/powerpoint/2010/main" val="3858819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CURRENT OBLIGATIONS</a:t>
            </a:r>
            <a:endParaRPr lang="en-GB" sz="4000" b="1" dirty="0"/>
          </a:p>
        </p:txBody>
      </p:sp>
      <p:sp>
        <p:nvSpPr>
          <p:cNvPr id="3" name="Content Placeholder 2"/>
          <p:cNvSpPr>
            <a:spLocks noGrp="1"/>
          </p:cNvSpPr>
          <p:nvPr>
            <p:ph idx="1"/>
          </p:nvPr>
        </p:nvSpPr>
        <p:spPr/>
        <p:txBody>
          <a:bodyPr>
            <a:normAutofit lnSpcReduction="10000"/>
          </a:bodyPr>
          <a:lstStyle/>
          <a:p>
            <a:pPr marL="114300" indent="0">
              <a:buNone/>
            </a:pPr>
            <a:r>
              <a:rPr lang="en-GB" b="1" dirty="0" smtClean="0">
                <a:solidFill>
                  <a:srgbClr val="FF0000"/>
                </a:solidFill>
              </a:rPr>
              <a:t>Don’t panic – you have time to show compliance, this is an </a:t>
            </a:r>
            <a:r>
              <a:rPr lang="en-GB" b="1" dirty="0" smtClean="0">
                <a:solidFill>
                  <a:srgbClr val="FF0000"/>
                </a:solidFill>
              </a:rPr>
              <a:t>ongoing </a:t>
            </a:r>
            <a:r>
              <a:rPr lang="en-GB" b="1" dirty="0" smtClean="0">
                <a:solidFill>
                  <a:srgbClr val="FF0000"/>
                </a:solidFill>
              </a:rPr>
              <a:t>process and it won’t end on 25</a:t>
            </a:r>
            <a:r>
              <a:rPr lang="en-GB" b="1" baseline="30000" dirty="0" smtClean="0">
                <a:solidFill>
                  <a:srgbClr val="FF0000"/>
                </a:solidFill>
              </a:rPr>
              <a:t>th</a:t>
            </a:r>
            <a:r>
              <a:rPr lang="en-GB" b="1" dirty="0" smtClean="0">
                <a:solidFill>
                  <a:srgbClr val="FF0000"/>
                </a:solidFill>
              </a:rPr>
              <a:t> May</a:t>
            </a:r>
            <a:r>
              <a:rPr lang="en-GB" dirty="0" smtClean="0">
                <a:solidFill>
                  <a:srgbClr val="FF0000"/>
                </a:solidFill>
              </a:rPr>
              <a:t>:</a:t>
            </a:r>
          </a:p>
          <a:p>
            <a:pPr marL="114300" indent="0">
              <a:buNone/>
            </a:pPr>
            <a:endParaRPr lang="en-GB" dirty="0" smtClean="0"/>
          </a:p>
          <a:p>
            <a:r>
              <a:rPr lang="en-GB" dirty="0" smtClean="0">
                <a:solidFill>
                  <a:schemeClr val="accent2">
                    <a:lumMod val="50000"/>
                  </a:schemeClr>
                </a:solidFill>
              </a:rPr>
              <a:t>If you handle patient sensitive information you will have to protect that</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Only collect for a specific purpose</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Keep it secure</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Ensure it is relevant and updated</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Only hold as much as you need</a:t>
            </a:r>
            <a:endParaRPr lang="en-GB" dirty="0">
              <a:solidFill>
                <a:schemeClr val="accent2">
                  <a:lumMod val="50000"/>
                </a:schemeClr>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pic>
        <p:nvPicPr>
          <p:cNvPr id="2050" name="Picture 2" descr="https://tse4.mm.bing.net/th?id=OIP.-2XGXRGc7nGDBTqX3nXl4wHaE8&amp;pid=15.1&amp;P=0&amp;w=269&amp;h=18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7841" y="3645024"/>
            <a:ext cx="2562225" cy="1714500"/>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7843CF7D-BD10-4096-9363-14F1A481126D}" type="slidenum">
              <a:rPr lang="en-GB" smtClean="0"/>
              <a:t>3</a:t>
            </a:fld>
            <a:endParaRPr lang="en-GB"/>
          </a:p>
        </p:txBody>
      </p:sp>
    </p:spTree>
    <p:extLst>
      <p:ext uri="{BB962C8B-B14F-4D97-AF65-F5344CB8AC3E}">
        <p14:creationId xmlns:p14="http://schemas.microsoft.com/office/powerpoint/2010/main" val="17683765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GPs AS DATA CONTROLLERS</a:t>
            </a:r>
            <a:endParaRPr lang="en-GB" sz="4000" b="1" dirty="0"/>
          </a:p>
        </p:txBody>
      </p:sp>
      <p:sp>
        <p:nvSpPr>
          <p:cNvPr id="3" name="Content Placeholder 2"/>
          <p:cNvSpPr>
            <a:spLocks noGrp="1"/>
          </p:cNvSpPr>
          <p:nvPr>
            <p:ph idx="1"/>
          </p:nvPr>
        </p:nvSpPr>
        <p:spPr/>
        <p:txBody>
          <a:bodyPr>
            <a:normAutofit fontScale="92500" lnSpcReduction="20000"/>
          </a:bodyPr>
          <a:lstStyle/>
          <a:p>
            <a:pPr marL="114300" indent="0">
              <a:buNone/>
            </a:pPr>
            <a:r>
              <a:rPr lang="en-GB" sz="3000" b="1" dirty="0" smtClean="0">
                <a:solidFill>
                  <a:schemeClr val="accent2">
                    <a:lumMod val="50000"/>
                  </a:schemeClr>
                </a:solidFill>
              </a:rPr>
              <a:t>What is a Data </a:t>
            </a:r>
            <a:r>
              <a:rPr lang="en-GB" sz="3000" b="1" dirty="0">
                <a:solidFill>
                  <a:schemeClr val="accent2">
                    <a:lumMod val="50000"/>
                  </a:schemeClr>
                </a:solidFill>
              </a:rPr>
              <a:t>C</a:t>
            </a:r>
            <a:r>
              <a:rPr lang="en-GB" sz="3000" b="1" dirty="0" smtClean="0">
                <a:solidFill>
                  <a:schemeClr val="accent2">
                    <a:lumMod val="50000"/>
                  </a:schemeClr>
                </a:solidFill>
              </a:rPr>
              <a:t>ontroller? </a:t>
            </a:r>
          </a:p>
          <a:p>
            <a:pPr marL="114300" indent="0">
              <a:buNone/>
            </a:pPr>
            <a:endParaRPr lang="en-GB" sz="3000" b="1" dirty="0" smtClean="0"/>
          </a:p>
          <a:p>
            <a:r>
              <a:rPr lang="en-GB" dirty="0" smtClean="0">
                <a:solidFill>
                  <a:schemeClr val="accent2">
                    <a:lumMod val="50000"/>
                  </a:schemeClr>
                </a:solidFill>
              </a:rPr>
              <a:t>Person or organisation determining </a:t>
            </a:r>
            <a:r>
              <a:rPr lang="en-GB" b="1" dirty="0" smtClean="0">
                <a:solidFill>
                  <a:srgbClr val="FF0000"/>
                </a:solidFill>
              </a:rPr>
              <a:t>“</a:t>
            </a:r>
            <a:r>
              <a:rPr lang="en-GB" b="1" i="1" dirty="0" smtClean="0">
                <a:solidFill>
                  <a:srgbClr val="FF0000"/>
                </a:solidFill>
              </a:rPr>
              <a:t>the purposes and means of the processing of personal data</a:t>
            </a:r>
            <a:r>
              <a:rPr lang="en-GB" b="1" dirty="0" smtClean="0">
                <a:solidFill>
                  <a:srgbClr val="FF0000"/>
                </a:solidFill>
              </a:rPr>
              <a:t>”</a:t>
            </a:r>
            <a:r>
              <a:rPr lang="en-GB" dirty="0" smtClean="0"/>
              <a:t> </a:t>
            </a:r>
            <a:r>
              <a:rPr lang="en-GB" dirty="0" smtClean="0">
                <a:solidFill>
                  <a:schemeClr val="accent2">
                    <a:lumMod val="50000"/>
                  </a:schemeClr>
                </a:solidFill>
              </a:rPr>
              <a:t>- GPs are Data </a:t>
            </a:r>
            <a:r>
              <a:rPr lang="en-GB" dirty="0">
                <a:solidFill>
                  <a:schemeClr val="accent2">
                    <a:lumMod val="50000"/>
                  </a:schemeClr>
                </a:solidFill>
              </a:rPr>
              <a:t>C</a:t>
            </a:r>
            <a:r>
              <a:rPr lang="en-GB" dirty="0" smtClean="0">
                <a:solidFill>
                  <a:schemeClr val="accent2">
                    <a:lumMod val="50000"/>
                  </a:schemeClr>
                </a:solidFill>
              </a:rPr>
              <a:t>ontrollers </a:t>
            </a:r>
            <a:r>
              <a:rPr lang="en-GB" dirty="0" smtClean="0">
                <a:solidFill>
                  <a:schemeClr val="accent2">
                    <a:lumMod val="50000"/>
                  </a:schemeClr>
                </a:solidFill>
              </a:rPr>
              <a:t>of </a:t>
            </a:r>
            <a:r>
              <a:rPr lang="en-GB" dirty="0" smtClean="0">
                <a:solidFill>
                  <a:schemeClr val="accent2">
                    <a:lumMod val="50000"/>
                  </a:schemeClr>
                </a:solidFill>
              </a:rPr>
              <a:t>patient </a:t>
            </a:r>
            <a:r>
              <a:rPr lang="en-GB" dirty="0" smtClean="0">
                <a:solidFill>
                  <a:schemeClr val="accent2">
                    <a:lumMod val="50000"/>
                  </a:schemeClr>
                </a:solidFill>
              </a:rPr>
              <a:t>information</a:t>
            </a:r>
            <a:endParaRPr lang="en-GB" dirty="0" smtClean="0">
              <a:solidFill>
                <a:schemeClr val="accent2">
                  <a:lumMod val="50000"/>
                </a:schemeClr>
              </a:solidFill>
            </a:endParaRP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A </a:t>
            </a:r>
            <a:r>
              <a:rPr lang="en-GB" dirty="0" smtClean="0">
                <a:solidFill>
                  <a:schemeClr val="accent2">
                    <a:lumMod val="50000"/>
                  </a:schemeClr>
                </a:solidFill>
              </a:rPr>
              <a:t>Data </a:t>
            </a:r>
            <a:r>
              <a:rPr lang="en-GB" dirty="0">
                <a:solidFill>
                  <a:schemeClr val="accent2">
                    <a:lumMod val="50000"/>
                  </a:schemeClr>
                </a:solidFill>
              </a:rPr>
              <a:t>P</a:t>
            </a:r>
            <a:r>
              <a:rPr lang="en-GB" dirty="0" smtClean="0">
                <a:solidFill>
                  <a:schemeClr val="accent2">
                    <a:lumMod val="50000"/>
                  </a:schemeClr>
                </a:solidFill>
              </a:rPr>
              <a:t>rocessor </a:t>
            </a:r>
            <a:r>
              <a:rPr lang="en-GB" b="1" dirty="0" smtClean="0">
                <a:solidFill>
                  <a:srgbClr val="FF0000"/>
                </a:solidFill>
              </a:rPr>
              <a:t>“</a:t>
            </a:r>
            <a:r>
              <a:rPr lang="en-GB" b="1" i="1" dirty="0" smtClean="0">
                <a:solidFill>
                  <a:srgbClr val="FF0000"/>
                </a:solidFill>
              </a:rPr>
              <a:t>processes personal data on behalf of the data controller</a:t>
            </a:r>
            <a:r>
              <a:rPr lang="en-GB" b="1" dirty="0" smtClean="0">
                <a:solidFill>
                  <a:srgbClr val="FF0000"/>
                </a:solidFill>
              </a:rPr>
              <a:t>”</a:t>
            </a:r>
            <a:r>
              <a:rPr lang="en-GB" dirty="0" smtClean="0"/>
              <a:t> </a:t>
            </a:r>
            <a:r>
              <a:rPr lang="en-GB" dirty="0" smtClean="0">
                <a:solidFill>
                  <a:schemeClr val="accent2">
                    <a:lumMod val="50000"/>
                  </a:schemeClr>
                </a:solidFill>
              </a:rPr>
              <a:t>– GPs can also be </a:t>
            </a:r>
            <a:r>
              <a:rPr lang="en-GB" dirty="0">
                <a:solidFill>
                  <a:schemeClr val="accent2">
                    <a:lumMod val="50000"/>
                  </a:schemeClr>
                </a:solidFill>
              </a:rPr>
              <a:t>D</a:t>
            </a:r>
            <a:r>
              <a:rPr lang="en-GB" dirty="0" smtClean="0">
                <a:solidFill>
                  <a:schemeClr val="accent2">
                    <a:lumMod val="50000"/>
                  </a:schemeClr>
                </a:solidFill>
              </a:rPr>
              <a:t>ata </a:t>
            </a:r>
            <a:r>
              <a:rPr lang="en-GB" dirty="0">
                <a:solidFill>
                  <a:schemeClr val="accent2">
                    <a:lumMod val="50000"/>
                  </a:schemeClr>
                </a:solidFill>
              </a:rPr>
              <a:t>P</a:t>
            </a:r>
            <a:r>
              <a:rPr lang="en-GB" dirty="0" smtClean="0">
                <a:solidFill>
                  <a:schemeClr val="accent2">
                    <a:lumMod val="50000"/>
                  </a:schemeClr>
                </a:solidFill>
              </a:rPr>
              <a:t>rocessors</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The legal responsibility is on the Data Controller to ensure that any processing of the data they collect by any third parties is </a:t>
            </a:r>
            <a:r>
              <a:rPr lang="en-GB" b="1" dirty="0" smtClean="0">
                <a:solidFill>
                  <a:srgbClr val="FF0000"/>
                </a:solidFill>
              </a:rPr>
              <a:t>controlled and compliant</a:t>
            </a:r>
          </a:p>
          <a:p>
            <a:pPr marL="114300" indent="0">
              <a:buNone/>
            </a:pPr>
            <a:endParaRPr lang="en-GB" dirty="0" smtClean="0">
              <a:solidFill>
                <a:schemeClr val="accent2">
                  <a:lumMod val="50000"/>
                </a:schemeClr>
              </a:solidFill>
            </a:endParaRPr>
          </a:p>
          <a:p>
            <a:r>
              <a:rPr lang="en-GB" dirty="0" smtClean="0">
                <a:solidFill>
                  <a:schemeClr val="accent2">
                    <a:lumMod val="50000"/>
                  </a:schemeClr>
                </a:solidFill>
              </a:rPr>
              <a:t>There should be a contract in place between the Data </a:t>
            </a:r>
            <a:r>
              <a:rPr lang="en-GB" dirty="0">
                <a:solidFill>
                  <a:schemeClr val="accent2">
                    <a:lumMod val="50000"/>
                  </a:schemeClr>
                </a:solidFill>
              </a:rPr>
              <a:t>C</a:t>
            </a:r>
            <a:r>
              <a:rPr lang="en-GB" dirty="0" smtClean="0">
                <a:solidFill>
                  <a:schemeClr val="accent2">
                    <a:lumMod val="50000"/>
                  </a:schemeClr>
                </a:solidFill>
              </a:rPr>
              <a:t>ontroller and Data Processor</a:t>
            </a:r>
          </a:p>
          <a:p>
            <a:endParaRPr lang="en-GB" dirty="0">
              <a:solidFill>
                <a:srgbClr val="002060"/>
              </a:solidFill>
            </a:endParaRPr>
          </a:p>
          <a:p>
            <a:endParaRPr lang="en-GB" dirty="0" smtClean="0">
              <a:solidFill>
                <a:srgbClr val="002060"/>
              </a:solidFill>
            </a:endParaRPr>
          </a:p>
          <a:p>
            <a:endParaRPr lang="en-GB" dirty="0">
              <a:solidFill>
                <a:srgbClr val="002060"/>
              </a:solidFill>
            </a:endParaRPr>
          </a:p>
        </p:txBody>
      </p:sp>
      <p:sp>
        <p:nvSpPr>
          <p:cNvPr id="4" name="Slide Number Placeholder 3"/>
          <p:cNvSpPr>
            <a:spLocks noGrp="1"/>
          </p:cNvSpPr>
          <p:nvPr>
            <p:ph type="sldNum" sz="quarter" idx="12"/>
          </p:nvPr>
        </p:nvSpPr>
        <p:spPr/>
        <p:txBody>
          <a:bodyPr/>
          <a:lstStyle/>
          <a:p>
            <a:fld id="{7843CF7D-BD10-4096-9363-14F1A481126D}" type="slidenum">
              <a:rPr lang="en-GB" smtClean="0"/>
              <a:t>4</a:t>
            </a:fld>
            <a:endParaRPr lang="en-GB"/>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Tree>
    <p:extLst>
      <p:ext uri="{BB962C8B-B14F-4D97-AF65-F5344CB8AC3E}">
        <p14:creationId xmlns:p14="http://schemas.microsoft.com/office/powerpoint/2010/main" val="14489698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GPs AS DATA CONTROLLERS </a:t>
            </a:r>
            <a:r>
              <a:rPr lang="en-GB" sz="3600" dirty="0" smtClean="0"/>
              <a:t>cont</a:t>
            </a:r>
            <a:r>
              <a:rPr lang="en-GB" sz="4000" dirty="0" smtClean="0"/>
              <a:t>inued</a:t>
            </a:r>
            <a:endParaRPr lang="en-GB" sz="4000" dirty="0"/>
          </a:p>
        </p:txBody>
      </p:sp>
      <p:sp>
        <p:nvSpPr>
          <p:cNvPr id="3" name="Content Placeholder 2"/>
          <p:cNvSpPr>
            <a:spLocks noGrp="1"/>
          </p:cNvSpPr>
          <p:nvPr>
            <p:ph idx="1"/>
          </p:nvPr>
        </p:nvSpPr>
        <p:spPr/>
        <p:txBody>
          <a:bodyPr/>
          <a:lstStyle/>
          <a:p>
            <a:r>
              <a:rPr lang="en-GB" sz="2000" dirty="0" smtClean="0">
                <a:solidFill>
                  <a:schemeClr val="accent2">
                    <a:lumMod val="50000"/>
                  </a:schemeClr>
                </a:solidFill>
              </a:rPr>
              <a:t>Obligation </a:t>
            </a:r>
            <a:r>
              <a:rPr lang="en-GB" sz="2000" dirty="0">
                <a:solidFill>
                  <a:schemeClr val="accent2">
                    <a:lumMod val="50000"/>
                  </a:schemeClr>
                </a:solidFill>
              </a:rPr>
              <a:t>of the GP </a:t>
            </a:r>
            <a:r>
              <a:rPr lang="en-GB" sz="2000" dirty="0" smtClean="0">
                <a:solidFill>
                  <a:schemeClr val="accent2">
                    <a:lumMod val="50000"/>
                  </a:schemeClr>
                </a:solidFill>
              </a:rPr>
              <a:t>Data Controller </a:t>
            </a:r>
            <a:r>
              <a:rPr lang="en-GB" sz="2000" dirty="0">
                <a:solidFill>
                  <a:schemeClr val="accent2">
                    <a:lumMod val="50000"/>
                  </a:schemeClr>
                </a:solidFill>
              </a:rPr>
              <a:t>is to ensure access to data is </a:t>
            </a:r>
            <a:r>
              <a:rPr lang="en-GB" sz="2000" b="1" dirty="0" smtClean="0">
                <a:solidFill>
                  <a:srgbClr val="FF0000"/>
                </a:solidFill>
              </a:rPr>
              <a:t>secured</a:t>
            </a:r>
            <a:r>
              <a:rPr lang="en-GB" sz="2000" dirty="0" smtClean="0">
                <a:solidFill>
                  <a:schemeClr val="accent2">
                    <a:lumMod val="50000"/>
                  </a:schemeClr>
                </a:solidFill>
              </a:rPr>
              <a:t> and only </a:t>
            </a:r>
            <a:r>
              <a:rPr lang="en-GB" sz="2000" dirty="0">
                <a:solidFill>
                  <a:schemeClr val="accent2">
                    <a:lumMod val="50000"/>
                  </a:schemeClr>
                </a:solidFill>
              </a:rPr>
              <a:t>accessed by staff providing </a:t>
            </a:r>
            <a:r>
              <a:rPr lang="en-GB" sz="2000" b="1" dirty="0">
                <a:solidFill>
                  <a:srgbClr val="FF0000"/>
                </a:solidFill>
              </a:rPr>
              <a:t>direct care </a:t>
            </a:r>
            <a:r>
              <a:rPr lang="en-GB" sz="2000" dirty="0">
                <a:solidFill>
                  <a:schemeClr val="accent2">
                    <a:lumMod val="50000"/>
                  </a:schemeClr>
                </a:solidFill>
              </a:rPr>
              <a:t>to an individual patient - to meet this obligation Practices must </a:t>
            </a:r>
            <a:r>
              <a:rPr lang="en-GB" sz="2000" dirty="0" smtClean="0">
                <a:solidFill>
                  <a:schemeClr val="accent2">
                    <a:lumMod val="50000"/>
                  </a:schemeClr>
                </a:solidFill>
              </a:rPr>
              <a:t>ensure, </a:t>
            </a:r>
            <a:r>
              <a:rPr lang="en-GB" sz="2000" dirty="0">
                <a:solidFill>
                  <a:schemeClr val="accent2">
                    <a:lumMod val="50000"/>
                  </a:schemeClr>
                </a:solidFill>
              </a:rPr>
              <a:t>for </a:t>
            </a:r>
            <a:r>
              <a:rPr lang="en-GB" sz="2000" dirty="0" smtClean="0">
                <a:solidFill>
                  <a:schemeClr val="accent2">
                    <a:lumMod val="50000"/>
                  </a:schemeClr>
                </a:solidFill>
              </a:rPr>
              <a:t>example: </a:t>
            </a:r>
            <a:r>
              <a:rPr lang="en-GB" sz="2000" dirty="0">
                <a:solidFill>
                  <a:schemeClr val="accent2">
                    <a:lumMod val="50000"/>
                  </a:schemeClr>
                </a:solidFill>
              </a:rPr>
              <a:t>confidentiality clauses are written into staff contracts </a:t>
            </a:r>
            <a:endParaRPr lang="en-GB" sz="2000" dirty="0" smtClean="0">
              <a:solidFill>
                <a:schemeClr val="accent2">
                  <a:lumMod val="50000"/>
                </a:schemeClr>
              </a:solidFill>
            </a:endParaRPr>
          </a:p>
          <a:p>
            <a:endParaRPr lang="en-GB" sz="2000" dirty="0">
              <a:solidFill>
                <a:schemeClr val="accent2">
                  <a:lumMod val="50000"/>
                </a:schemeClr>
              </a:solidFill>
            </a:endParaRPr>
          </a:p>
          <a:p>
            <a:r>
              <a:rPr lang="en-GB" sz="2000" dirty="0">
                <a:solidFill>
                  <a:schemeClr val="accent2">
                    <a:lumMod val="50000"/>
                  </a:schemeClr>
                </a:solidFill>
              </a:rPr>
              <a:t>Ultimately as </a:t>
            </a:r>
            <a:r>
              <a:rPr lang="en-GB" sz="2000" dirty="0" smtClean="0">
                <a:solidFill>
                  <a:schemeClr val="accent2">
                    <a:lumMod val="50000"/>
                  </a:schemeClr>
                </a:solidFill>
              </a:rPr>
              <a:t>Data </a:t>
            </a:r>
            <a:r>
              <a:rPr lang="en-GB" sz="2000" dirty="0">
                <a:solidFill>
                  <a:schemeClr val="accent2">
                    <a:lumMod val="50000"/>
                  </a:schemeClr>
                </a:solidFill>
              </a:rPr>
              <a:t>C</a:t>
            </a:r>
            <a:r>
              <a:rPr lang="en-GB" sz="2000" dirty="0" smtClean="0">
                <a:solidFill>
                  <a:schemeClr val="accent2">
                    <a:lumMod val="50000"/>
                  </a:schemeClr>
                </a:solidFill>
              </a:rPr>
              <a:t>ontrollers, </a:t>
            </a:r>
            <a:r>
              <a:rPr lang="en-GB" sz="2000" dirty="0">
                <a:solidFill>
                  <a:schemeClr val="accent2">
                    <a:lumMod val="50000"/>
                  </a:schemeClr>
                </a:solidFill>
              </a:rPr>
              <a:t>GP Practices have responsibility for handling all requests for access to data and even if they delegate responsibility </a:t>
            </a:r>
            <a:r>
              <a:rPr lang="en-GB" sz="2000" b="1" dirty="0">
                <a:solidFill>
                  <a:srgbClr val="FF0000"/>
                </a:solidFill>
              </a:rPr>
              <a:t>they are still responsible</a:t>
            </a:r>
            <a:r>
              <a:rPr lang="en-GB" sz="2000" dirty="0" smtClean="0">
                <a:solidFill>
                  <a:srgbClr val="FF0000"/>
                </a:solidFill>
              </a:rPr>
              <a:t>.</a:t>
            </a:r>
          </a:p>
          <a:p>
            <a:endParaRPr lang="en-GB" sz="2000" dirty="0">
              <a:solidFill>
                <a:schemeClr val="accent2">
                  <a:lumMod val="50000"/>
                </a:schemeClr>
              </a:solidFill>
            </a:endParaRPr>
          </a:p>
          <a:p>
            <a:r>
              <a:rPr lang="en-GB" sz="2000" dirty="0">
                <a:solidFill>
                  <a:schemeClr val="accent2">
                    <a:lumMod val="50000"/>
                  </a:schemeClr>
                </a:solidFill>
              </a:rPr>
              <a:t>NOTE: GPs need to establish both a </a:t>
            </a:r>
            <a:r>
              <a:rPr lang="en-GB" sz="2000" b="1" dirty="0">
                <a:solidFill>
                  <a:srgbClr val="FF0000"/>
                </a:solidFill>
              </a:rPr>
              <a:t>lawful basis </a:t>
            </a:r>
            <a:r>
              <a:rPr lang="en-GB" sz="2000" dirty="0">
                <a:solidFill>
                  <a:schemeClr val="accent2">
                    <a:lumMod val="50000"/>
                  </a:schemeClr>
                </a:solidFill>
              </a:rPr>
              <a:t>and a </a:t>
            </a:r>
            <a:r>
              <a:rPr lang="en-GB" sz="2000" b="1" dirty="0">
                <a:solidFill>
                  <a:srgbClr val="FF0000"/>
                </a:solidFill>
              </a:rPr>
              <a:t>special category condition</a:t>
            </a:r>
            <a:r>
              <a:rPr lang="en-GB" sz="2000" dirty="0">
                <a:solidFill>
                  <a:schemeClr val="accent2">
                    <a:lumMod val="50000"/>
                  </a:schemeClr>
                </a:solidFill>
              </a:rPr>
              <a:t> to process special category data.</a:t>
            </a:r>
          </a:p>
          <a:p>
            <a:endParaRPr lang="en-GB" dirty="0">
              <a:solidFill>
                <a:srgbClr val="002060"/>
              </a:solidFill>
            </a:endParaRPr>
          </a:p>
          <a:p>
            <a:endParaRPr lang="en-GB" dirty="0"/>
          </a:p>
        </p:txBody>
      </p:sp>
      <p:sp>
        <p:nvSpPr>
          <p:cNvPr id="4" name="Slide Number Placeholder 3"/>
          <p:cNvSpPr>
            <a:spLocks noGrp="1"/>
          </p:cNvSpPr>
          <p:nvPr>
            <p:ph type="sldNum" sz="quarter" idx="12"/>
          </p:nvPr>
        </p:nvSpPr>
        <p:spPr/>
        <p:txBody>
          <a:bodyPr/>
          <a:lstStyle/>
          <a:p>
            <a:fld id="{7843CF7D-BD10-4096-9363-14F1A481126D}" type="slidenum">
              <a:rPr lang="en-GB" smtClean="0"/>
              <a:t>5</a:t>
            </a:fld>
            <a:endParaRPr lang="en-GB"/>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Tree>
    <p:extLst>
      <p:ext uri="{BB962C8B-B14F-4D97-AF65-F5344CB8AC3E}">
        <p14:creationId xmlns:p14="http://schemas.microsoft.com/office/powerpoint/2010/main" val="41611358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LAWFUL BASIS FOR PROCESSING</a:t>
            </a:r>
            <a:endParaRPr lang="en-GB" sz="4000" b="1" dirty="0"/>
          </a:p>
        </p:txBody>
      </p:sp>
      <p:sp>
        <p:nvSpPr>
          <p:cNvPr id="3" name="Content Placeholder 2"/>
          <p:cNvSpPr>
            <a:spLocks noGrp="1"/>
          </p:cNvSpPr>
          <p:nvPr>
            <p:ph idx="1"/>
          </p:nvPr>
        </p:nvSpPr>
        <p:spPr/>
        <p:txBody>
          <a:bodyPr>
            <a:normAutofit lnSpcReduction="10000"/>
          </a:bodyPr>
          <a:lstStyle/>
          <a:p>
            <a:pPr marL="114300" indent="0">
              <a:buNone/>
            </a:pPr>
            <a:r>
              <a:rPr lang="en-GB" dirty="0" smtClean="0">
                <a:solidFill>
                  <a:schemeClr val="accent1">
                    <a:lumMod val="50000"/>
                  </a:schemeClr>
                </a:solidFill>
              </a:rPr>
              <a:t>Need to identify the </a:t>
            </a:r>
            <a:r>
              <a:rPr lang="en-GB" b="1" dirty="0" smtClean="0">
                <a:solidFill>
                  <a:srgbClr val="FF0000"/>
                </a:solidFill>
              </a:rPr>
              <a:t>lawful basis </a:t>
            </a:r>
            <a:r>
              <a:rPr lang="en-GB" dirty="0" smtClean="0">
                <a:solidFill>
                  <a:schemeClr val="accent1">
                    <a:lumMod val="50000"/>
                  </a:schemeClr>
                </a:solidFill>
              </a:rPr>
              <a:t>for processing. This can include:</a:t>
            </a:r>
          </a:p>
          <a:p>
            <a:r>
              <a:rPr lang="en-GB" dirty="0" smtClean="0"/>
              <a:t> </a:t>
            </a:r>
            <a:r>
              <a:rPr lang="en-GB" b="1" dirty="0" smtClean="0">
                <a:solidFill>
                  <a:srgbClr val="FF0000"/>
                </a:solidFill>
              </a:rPr>
              <a:t>Consent - article 6.1(a):</a:t>
            </a:r>
          </a:p>
          <a:p>
            <a:pPr lvl="1"/>
            <a:r>
              <a:rPr lang="en-GB" sz="1800" i="1" dirty="0" smtClean="0">
                <a:solidFill>
                  <a:schemeClr val="accent2">
                    <a:lumMod val="50000"/>
                  </a:schemeClr>
                </a:solidFill>
              </a:rPr>
              <a:t>You need to have clear consent, not implied – so patients have to tick a box if that’s how you are obtaining consent</a:t>
            </a:r>
          </a:p>
          <a:p>
            <a:pPr lvl="1"/>
            <a:r>
              <a:rPr lang="en-GB" sz="1800" i="1" dirty="0" smtClean="0">
                <a:solidFill>
                  <a:schemeClr val="accent2">
                    <a:lumMod val="50000"/>
                  </a:schemeClr>
                </a:solidFill>
              </a:rPr>
              <a:t>If verbal, then note it</a:t>
            </a:r>
          </a:p>
          <a:p>
            <a:pPr lvl="1"/>
            <a:r>
              <a:rPr lang="en-GB" sz="1800" i="1" dirty="0" smtClean="0">
                <a:solidFill>
                  <a:schemeClr val="accent2">
                    <a:lumMod val="50000"/>
                  </a:schemeClr>
                </a:solidFill>
              </a:rPr>
              <a:t>Think about your registration of new patients</a:t>
            </a:r>
          </a:p>
          <a:p>
            <a:pPr lvl="1"/>
            <a:r>
              <a:rPr lang="en-GB" sz="1800" i="1" dirty="0" smtClean="0">
                <a:solidFill>
                  <a:schemeClr val="accent2">
                    <a:lumMod val="50000"/>
                  </a:schemeClr>
                </a:solidFill>
              </a:rPr>
              <a:t>You need separate consent for different things</a:t>
            </a:r>
          </a:p>
          <a:p>
            <a:pPr lvl="1"/>
            <a:r>
              <a:rPr lang="en-GB" sz="1800" i="1" dirty="0" smtClean="0">
                <a:solidFill>
                  <a:schemeClr val="accent2">
                    <a:lumMod val="50000"/>
                  </a:schemeClr>
                </a:solidFill>
              </a:rPr>
              <a:t>Tell patients how to withdraw consent</a:t>
            </a:r>
          </a:p>
          <a:p>
            <a:pPr lvl="1"/>
            <a:r>
              <a:rPr lang="en-GB" sz="1800" i="1" dirty="0" smtClean="0">
                <a:solidFill>
                  <a:schemeClr val="accent2">
                    <a:lumMod val="50000"/>
                  </a:schemeClr>
                </a:solidFill>
              </a:rPr>
              <a:t>Record consent properly</a:t>
            </a:r>
          </a:p>
          <a:p>
            <a:pPr lvl="1"/>
            <a:r>
              <a:rPr lang="en-GB" sz="1800" i="1" dirty="0" smtClean="0">
                <a:solidFill>
                  <a:schemeClr val="accent2">
                    <a:lumMod val="50000"/>
                  </a:schemeClr>
                </a:solidFill>
              </a:rPr>
              <a:t>Review consent regularly</a:t>
            </a:r>
          </a:p>
          <a:p>
            <a:pPr marL="411480" lvl="1" indent="0">
              <a:buNone/>
            </a:pPr>
            <a:endParaRPr lang="en-GB" sz="1800" i="1" dirty="0" smtClean="0"/>
          </a:p>
          <a:p>
            <a:r>
              <a:rPr lang="en-GB" b="1" dirty="0" smtClean="0">
                <a:solidFill>
                  <a:srgbClr val="FF0000"/>
                </a:solidFill>
              </a:rPr>
              <a:t>Contract – article 6.1(b):</a:t>
            </a:r>
          </a:p>
          <a:p>
            <a:pPr lvl="1"/>
            <a:r>
              <a:rPr lang="en-GB" sz="1800" i="1" dirty="0" smtClean="0">
                <a:solidFill>
                  <a:schemeClr val="accent2">
                    <a:lumMod val="50000"/>
                  </a:schemeClr>
                </a:solidFill>
              </a:rPr>
              <a:t>The processing is necessary for a contract you have with the individual</a:t>
            </a:r>
          </a:p>
          <a:p>
            <a:pPr marL="411480" lvl="1" indent="0">
              <a:buNone/>
            </a:pPr>
            <a:endParaRPr lang="en-GB" dirty="0">
              <a:solidFill>
                <a:schemeClr val="accent2">
                  <a:lumMod val="50000"/>
                </a:schemeClr>
              </a:solidFill>
            </a:endParaRPr>
          </a:p>
          <a:p>
            <a:pPr marL="411480" lvl="1" indent="0">
              <a:buNone/>
            </a:pPr>
            <a:endParaRPr lang="en-GB" dirty="0" smtClean="0"/>
          </a:p>
          <a:p>
            <a:pPr marL="411480" lvl="1" indent="0">
              <a:buNone/>
            </a:pPr>
            <a:endParaRPr lang="en-GB" dirty="0">
              <a:solidFill>
                <a:srgbClr val="002060"/>
              </a:solidFill>
            </a:endParaRPr>
          </a:p>
          <a:p>
            <a:pPr lvl="1"/>
            <a:endParaRPr lang="en-GB" i="1" dirty="0" smtClean="0">
              <a:solidFill>
                <a:srgbClr val="002060"/>
              </a:solidFill>
            </a:endParaRPr>
          </a:p>
          <a:p>
            <a:pPr marL="457200" lvl="1" indent="0">
              <a:buNone/>
            </a:pP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
        <p:nvSpPr>
          <p:cNvPr id="6" name="Slide Number Placeholder 5"/>
          <p:cNvSpPr>
            <a:spLocks noGrp="1"/>
          </p:cNvSpPr>
          <p:nvPr>
            <p:ph type="sldNum" sz="quarter" idx="12"/>
          </p:nvPr>
        </p:nvSpPr>
        <p:spPr/>
        <p:txBody>
          <a:bodyPr/>
          <a:lstStyle/>
          <a:p>
            <a:fld id="{7843CF7D-BD10-4096-9363-14F1A481126D}" type="slidenum">
              <a:rPr lang="en-GB" smtClean="0"/>
              <a:t>6</a:t>
            </a:fld>
            <a:endParaRPr lang="en-GB"/>
          </a:p>
        </p:txBody>
      </p:sp>
    </p:spTree>
    <p:extLst>
      <p:ext uri="{BB962C8B-B14F-4D97-AF65-F5344CB8AC3E}">
        <p14:creationId xmlns:p14="http://schemas.microsoft.com/office/powerpoint/2010/main" val="2358722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LAWFUL BASIS FOR PROCESSING </a:t>
            </a:r>
            <a:r>
              <a:rPr lang="en-GB" sz="3600" dirty="0" smtClean="0"/>
              <a:t>continued</a:t>
            </a:r>
            <a:endParaRPr lang="en-GB" dirty="0"/>
          </a:p>
        </p:txBody>
      </p:sp>
      <p:sp>
        <p:nvSpPr>
          <p:cNvPr id="3" name="Content Placeholder 2"/>
          <p:cNvSpPr>
            <a:spLocks noGrp="1"/>
          </p:cNvSpPr>
          <p:nvPr>
            <p:ph idx="1"/>
          </p:nvPr>
        </p:nvSpPr>
        <p:spPr/>
        <p:txBody>
          <a:bodyPr>
            <a:normAutofit/>
          </a:bodyPr>
          <a:lstStyle/>
          <a:p>
            <a:r>
              <a:rPr lang="en-GB" b="1" dirty="0" smtClean="0">
                <a:solidFill>
                  <a:srgbClr val="FF0000"/>
                </a:solidFill>
              </a:rPr>
              <a:t>Legal Obligation – article 6.1(c):</a:t>
            </a:r>
          </a:p>
          <a:p>
            <a:pPr lvl="1"/>
            <a:r>
              <a:rPr lang="en-GB" i="1" dirty="0" smtClean="0">
                <a:solidFill>
                  <a:schemeClr val="accent2">
                    <a:lumMod val="50000"/>
                  </a:schemeClr>
                </a:solidFill>
              </a:rPr>
              <a:t>The processing is necessary to comply with a legal obligation</a:t>
            </a:r>
          </a:p>
          <a:p>
            <a:pPr marL="114300" indent="0">
              <a:buNone/>
            </a:pPr>
            <a:endParaRPr lang="en-GB" dirty="0" smtClean="0"/>
          </a:p>
          <a:p>
            <a:r>
              <a:rPr lang="en-GB" b="1" dirty="0" smtClean="0">
                <a:solidFill>
                  <a:srgbClr val="FF0000"/>
                </a:solidFill>
              </a:rPr>
              <a:t>Vital Interests – article 6.1(d):</a:t>
            </a:r>
          </a:p>
          <a:p>
            <a:pPr lvl="1"/>
            <a:r>
              <a:rPr lang="en-GB" i="1" dirty="0" smtClean="0">
                <a:solidFill>
                  <a:schemeClr val="accent2">
                    <a:lumMod val="50000"/>
                  </a:schemeClr>
                </a:solidFill>
              </a:rPr>
              <a:t>The processing is necessary to protect </a:t>
            </a:r>
            <a:r>
              <a:rPr lang="en-GB" i="1" dirty="0" smtClean="0">
                <a:solidFill>
                  <a:schemeClr val="accent2">
                    <a:lumMod val="50000"/>
                  </a:schemeClr>
                </a:solidFill>
              </a:rPr>
              <a:t>someone's </a:t>
            </a:r>
            <a:r>
              <a:rPr lang="en-GB" i="1" dirty="0" smtClean="0">
                <a:solidFill>
                  <a:schemeClr val="accent2">
                    <a:lumMod val="50000"/>
                  </a:schemeClr>
                </a:solidFill>
              </a:rPr>
              <a:t>life</a:t>
            </a:r>
          </a:p>
          <a:p>
            <a:pPr marL="114300" indent="0">
              <a:buNone/>
            </a:pPr>
            <a:endParaRPr lang="en-GB" i="1" dirty="0" smtClean="0">
              <a:solidFill>
                <a:schemeClr val="accent2">
                  <a:lumMod val="50000"/>
                </a:schemeClr>
              </a:solidFill>
            </a:endParaRPr>
          </a:p>
          <a:p>
            <a:r>
              <a:rPr lang="en-GB" b="1" dirty="0" smtClean="0">
                <a:solidFill>
                  <a:srgbClr val="FF0000"/>
                </a:solidFill>
              </a:rPr>
              <a:t>Public Task – article 6.1(e):</a:t>
            </a:r>
          </a:p>
          <a:p>
            <a:pPr lvl="1"/>
            <a:r>
              <a:rPr lang="en-GB" i="1" dirty="0" smtClean="0">
                <a:solidFill>
                  <a:schemeClr val="accent2">
                    <a:lumMod val="50000"/>
                  </a:schemeClr>
                </a:solidFill>
              </a:rPr>
              <a:t>The processing is necessary to perform a task in the public interest or for your official functions, and the task or function has a clear basis in law. </a:t>
            </a:r>
            <a:r>
              <a:rPr lang="en-GB" sz="1800" i="1" dirty="0" smtClean="0">
                <a:solidFill>
                  <a:srgbClr val="FF0000"/>
                </a:solidFill>
              </a:rPr>
              <a:t>NOTE: this is the likely lawful basis that GPs will use to process: NHSE powers to commission health services under the NHS Act 2006 together with powers to delegate to CCGs</a:t>
            </a:r>
          </a:p>
          <a:p>
            <a:pPr marL="114300" indent="0">
              <a:buNone/>
            </a:pPr>
            <a:endParaRPr lang="en-GB" dirty="0"/>
          </a:p>
        </p:txBody>
      </p:sp>
      <p:sp>
        <p:nvSpPr>
          <p:cNvPr id="4" name="Slide Number Placeholder 3"/>
          <p:cNvSpPr>
            <a:spLocks noGrp="1"/>
          </p:cNvSpPr>
          <p:nvPr>
            <p:ph type="sldNum" sz="quarter" idx="12"/>
          </p:nvPr>
        </p:nvSpPr>
        <p:spPr/>
        <p:txBody>
          <a:bodyPr/>
          <a:lstStyle/>
          <a:p>
            <a:fld id="{7843CF7D-BD10-4096-9363-14F1A481126D}" type="slidenum">
              <a:rPr lang="en-GB" smtClean="0"/>
              <a:t>7</a:t>
            </a:fld>
            <a:endParaRPr lang="en-GB"/>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Tree>
    <p:extLst>
      <p:ext uri="{BB962C8B-B14F-4D97-AF65-F5344CB8AC3E}">
        <p14:creationId xmlns:p14="http://schemas.microsoft.com/office/powerpoint/2010/main" val="14645565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smtClean="0"/>
              <a:t>ESTABLISHING A SPECIAL CATEGORY CONDITION</a:t>
            </a:r>
            <a:endParaRPr lang="en-GB" sz="4000" b="1" dirty="0"/>
          </a:p>
        </p:txBody>
      </p:sp>
      <p:sp>
        <p:nvSpPr>
          <p:cNvPr id="3" name="Content Placeholder 2"/>
          <p:cNvSpPr>
            <a:spLocks noGrp="1"/>
          </p:cNvSpPr>
          <p:nvPr>
            <p:ph idx="1"/>
          </p:nvPr>
        </p:nvSpPr>
        <p:spPr/>
        <p:txBody>
          <a:bodyPr>
            <a:normAutofit/>
          </a:bodyPr>
          <a:lstStyle/>
          <a:p>
            <a:pPr marL="114300" indent="0">
              <a:buNone/>
            </a:pPr>
            <a:r>
              <a:rPr lang="en-GB" dirty="0" smtClean="0">
                <a:solidFill>
                  <a:schemeClr val="accent1">
                    <a:lumMod val="50000"/>
                  </a:schemeClr>
                </a:solidFill>
              </a:rPr>
              <a:t>GPs will also have to establish a </a:t>
            </a:r>
            <a:r>
              <a:rPr lang="en-GB" dirty="0" smtClean="0">
                <a:solidFill>
                  <a:schemeClr val="accent2">
                    <a:lumMod val="50000"/>
                  </a:schemeClr>
                </a:solidFill>
              </a:rPr>
              <a:t>“</a:t>
            </a:r>
            <a:r>
              <a:rPr lang="en-GB" b="1" dirty="0" smtClean="0">
                <a:solidFill>
                  <a:srgbClr val="FF0000"/>
                </a:solidFill>
              </a:rPr>
              <a:t>Special Category Condition</a:t>
            </a:r>
            <a:r>
              <a:rPr lang="en-GB" dirty="0" smtClean="0">
                <a:solidFill>
                  <a:schemeClr val="accent2">
                    <a:lumMod val="50000"/>
                  </a:schemeClr>
                </a:solidFill>
              </a:rPr>
              <a:t>” </a:t>
            </a:r>
            <a:r>
              <a:rPr lang="en-GB" dirty="0" smtClean="0">
                <a:solidFill>
                  <a:schemeClr val="accent1">
                    <a:lumMod val="50000"/>
                  </a:schemeClr>
                </a:solidFill>
              </a:rPr>
              <a:t>for processing as follows under Article 9:</a:t>
            </a:r>
          </a:p>
          <a:p>
            <a:pPr marL="114300" indent="0">
              <a:buNone/>
            </a:pPr>
            <a:endParaRPr lang="en-GB" dirty="0">
              <a:solidFill>
                <a:schemeClr val="accent1">
                  <a:lumMod val="50000"/>
                </a:schemeClr>
              </a:solidFill>
            </a:endParaRPr>
          </a:p>
          <a:p>
            <a:pPr marL="114300" indent="0">
              <a:buNone/>
            </a:pPr>
            <a:r>
              <a:rPr lang="en-GB" sz="2000" b="1" i="1" dirty="0" smtClean="0">
                <a:solidFill>
                  <a:schemeClr val="accent2">
                    <a:lumMod val="50000"/>
                  </a:schemeClr>
                </a:solidFill>
              </a:rPr>
              <a:t>9.2(a)</a:t>
            </a:r>
            <a:r>
              <a:rPr lang="en-GB" sz="2000" i="1" dirty="0" smtClean="0">
                <a:solidFill>
                  <a:schemeClr val="accent2">
                    <a:lumMod val="50000"/>
                  </a:schemeClr>
                </a:solidFill>
              </a:rPr>
              <a:t> – the data subject has given explicit consent to the processing of those personal data for one or more specified purposes…</a:t>
            </a:r>
          </a:p>
          <a:p>
            <a:pPr marL="114300" indent="0">
              <a:buNone/>
            </a:pPr>
            <a:endParaRPr lang="en-GB" sz="2000" i="1" dirty="0">
              <a:solidFill>
                <a:schemeClr val="accent2">
                  <a:lumMod val="50000"/>
                </a:schemeClr>
              </a:solidFill>
            </a:endParaRPr>
          </a:p>
          <a:p>
            <a:pPr marL="114300" indent="0">
              <a:buNone/>
            </a:pPr>
            <a:r>
              <a:rPr lang="en-GB" sz="2000" b="1" i="1" dirty="0" smtClean="0">
                <a:solidFill>
                  <a:schemeClr val="accent2">
                    <a:lumMod val="50000"/>
                  </a:schemeClr>
                </a:solidFill>
              </a:rPr>
              <a:t>9.2(b)</a:t>
            </a:r>
            <a:r>
              <a:rPr lang="en-GB" sz="2000" i="1" dirty="0" smtClean="0">
                <a:solidFill>
                  <a:schemeClr val="accent2">
                    <a:lumMod val="50000"/>
                  </a:schemeClr>
                </a:solidFill>
              </a:rPr>
              <a:t> – processing is necessary for the purposes of carrying out the obligation and exercising specific rights of the controller or of the data subject in the field of employment and social security…</a:t>
            </a:r>
          </a:p>
          <a:p>
            <a:pPr marL="114300" indent="0">
              <a:buNone/>
            </a:pPr>
            <a:endParaRPr lang="en-GB" sz="2000" i="1" dirty="0">
              <a:solidFill>
                <a:schemeClr val="accent2">
                  <a:lumMod val="50000"/>
                </a:schemeClr>
              </a:solidFill>
            </a:endParaRPr>
          </a:p>
          <a:p>
            <a:pPr marL="114300" indent="0">
              <a:buNone/>
            </a:pPr>
            <a:r>
              <a:rPr lang="en-GB" sz="2000" b="1" i="1" dirty="0" smtClean="0">
                <a:solidFill>
                  <a:schemeClr val="accent2">
                    <a:lumMod val="50000"/>
                  </a:schemeClr>
                </a:solidFill>
              </a:rPr>
              <a:t>9.2(c)</a:t>
            </a:r>
            <a:r>
              <a:rPr lang="en-GB" sz="2000" i="1" dirty="0" smtClean="0">
                <a:solidFill>
                  <a:schemeClr val="accent2">
                    <a:lumMod val="50000"/>
                  </a:schemeClr>
                </a:solidFill>
              </a:rPr>
              <a:t> – processing is necessary to protect the vital interests of the data subject or any other natural person where the data subject is physically or legally of incapable of giving consent.</a:t>
            </a:r>
          </a:p>
          <a:p>
            <a:pPr marL="114300" indent="0">
              <a:buNone/>
            </a:pPr>
            <a:endParaRPr lang="en-GB" dirty="0">
              <a:solidFill>
                <a:srgbClr val="FF0000"/>
              </a:solidFill>
            </a:endParaRPr>
          </a:p>
          <a:p>
            <a:pPr marL="114300" indent="0">
              <a:buNone/>
            </a:pPr>
            <a:endParaRPr lang="en-GB" dirty="0" smtClean="0"/>
          </a:p>
          <a:p>
            <a:pPr marL="114300" indent="0">
              <a:buNone/>
            </a:pPr>
            <a:endParaRPr lang="en-GB" dirty="0"/>
          </a:p>
          <a:p>
            <a:pPr marL="114300" indent="0">
              <a:buNone/>
            </a:pPr>
            <a:endParaRPr lang="en-GB" dirty="0" smtClean="0"/>
          </a:p>
          <a:p>
            <a:pPr marL="114300" indent="0">
              <a:buNone/>
            </a:pPr>
            <a:endParaRPr lang="en-GB" dirty="0"/>
          </a:p>
        </p:txBody>
      </p:sp>
      <p:sp>
        <p:nvSpPr>
          <p:cNvPr id="4" name="Slide Number Placeholder 3"/>
          <p:cNvSpPr>
            <a:spLocks noGrp="1"/>
          </p:cNvSpPr>
          <p:nvPr>
            <p:ph type="sldNum" sz="quarter" idx="12"/>
          </p:nvPr>
        </p:nvSpPr>
        <p:spPr/>
        <p:txBody>
          <a:bodyPr/>
          <a:lstStyle/>
          <a:p>
            <a:fld id="{7843CF7D-BD10-4096-9363-14F1A481126D}" type="slidenum">
              <a:rPr lang="en-GB" smtClean="0"/>
              <a:t>8</a:t>
            </a:fld>
            <a:endParaRPr lang="en-GB"/>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Tree>
    <p:extLst>
      <p:ext uri="{BB962C8B-B14F-4D97-AF65-F5344CB8AC3E}">
        <p14:creationId xmlns:p14="http://schemas.microsoft.com/office/powerpoint/2010/main" val="2468734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dirty="0"/>
              <a:t>ESTABLISHING A SPECIAL CATEGORY </a:t>
            </a:r>
            <a:r>
              <a:rPr lang="en-GB" sz="4000" b="1" dirty="0" smtClean="0"/>
              <a:t>CONDITION </a:t>
            </a:r>
            <a:r>
              <a:rPr lang="en-GB" sz="3600" dirty="0" smtClean="0"/>
              <a:t>continued</a:t>
            </a:r>
            <a:endParaRPr lang="en-GB" sz="3600" dirty="0"/>
          </a:p>
        </p:txBody>
      </p:sp>
      <p:sp>
        <p:nvSpPr>
          <p:cNvPr id="3" name="Content Placeholder 2"/>
          <p:cNvSpPr>
            <a:spLocks noGrp="1"/>
          </p:cNvSpPr>
          <p:nvPr>
            <p:ph idx="1"/>
          </p:nvPr>
        </p:nvSpPr>
        <p:spPr/>
        <p:txBody>
          <a:bodyPr>
            <a:noAutofit/>
          </a:bodyPr>
          <a:lstStyle/>
          <a:p>
            <a:pPr marL="114300" indent="0">
              <a:buNone/>
            </a:pPr>
            <a:r>
              <a:rPr lang="en-GB" sz="2000" b="1" i="1" dirty="0" smtClean="0">
                <a:solidFill>
                  <a:schemeClr val="accent2">
                    <a:lumMod val="50000"/>
                  </a:schemeClr>
                </a:solidFill>
              </a:rPr>
              <a:t>9.2(d)</a:t>
            </a:r>
            <a:r>
              <a:rPr lang="en-GB" sz="2000" i="1" dirty="0" smtClean="0">
                <a:solidFill>
                  <a:schemeClr val="accent2">
                    <a:lumMod val="50000"/>
                  </a:schemeClr>
                </a:solidFill>
              </a:rPr>
              <a:t> – processing is carried out in the course of its legitimate activities with appropriate safeguards by a foundation, association or any other not for profit body with a political, philosophical religious or trade union aim and on condition that the processing relates solely to the members or to former members of the body or to persons who have regular contract with it in connection with its purposes and that the personal data are not disclosed outside that body without the consent of the data subject.</a:t>
            </a:r>
          </a:p>
          <a:p>
            <a:endParaRPr lang="en-GB" sz="2000" i="1" dirty="0">
              <a:solidFill>
                <a:schemeClr val="accent2">
                  <a:lumMod val="50000"/>
                </a:schemeClr>
              </a:solidFill>
            </a:endParaRPr>
          </a:p>
          <a:p>
            <a:pPr marL="114300" indent="0">
              <a:buNone/>
            </a:pPr>
            <a:r>
              <a:rPr lang="en-GB" sz="2000" b="1" i="1" dirty="0" smtClean="0">
                <a:solidFill>
                  <a:schemeClr val="accent2">
                    <a:lumMod val="50000"/>
                  </a:schemeClr>
                </a:solidFill>
              </a:rPr>
              <a:t>9.2(e)</a:t>
            </a:r>
            <a:r>
              <a:rPr lang="en-GB" sz="2000" i="1" dirty="0" smtClean="0">
                <a:solidFill>
                  <a:schemeClr val="accent2">
                    <a:lumMod val="50000"/>
                  </a:schemeClr>
                </a:solidFill>
              </a:rPr>
              <a:t> – processing relates to personal data which are manifestly made public by the data subject</a:t>
            </a:r>
          </a:p>
        </p:txBody>
      </p:sp>
      <p:sp>
        <p:nvSpPr>
          <p:cNvPr id="4" name="Slide Number Placeholder 3"/>
          <p:cNvSpPr>
            <a:spLocks noGrp="1"/>
          </p:cNvSpPr>
          <p:nvPr>
            <p:ph type="sldNum" sz="quarter" idx="12"/>
          </p:nvPr>
        </p:nvSpPr>
        <p:spPr/>
        <p:txBody>
          <a:bodyPr/>
          <a:lstStyle/>
          <a:p>
            <a:fld id="{7843CF7D-BD10-4096-9363-14F1A481126D}" type="slidenum">
              <a:rPr lang="en-GB" smtClean="0"/>
              <a:t>9</a:t>
            </a:fld>
            <a:endParaRPr lang="en-GB"/>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6051113"/>
            <a:ext cx="635738" cy="627903"/>
          </a:xfrm>
          <a:prstGeom prst="rect">
            <a:avLst/>
          </a:prstGeom>
        </p:spPr>
      </p:pic>
    </p:spTree>
    <p:extLst>
      <p:ext uri="{BB962C8B-B14F-4D97-AF65-F5344CB8AC3E}">
        <p14:creationId xmlns:p14="http://schemas.microsoft.com/office/powerpoint/2010/main" val="20965772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889</TotalTime>
  <Words>2005</Words>
  <Application>Microsoft Office PowerPoint</Application>
  <PresentationFormat>On-screen Show (4:3)</PresentationFormat>
  <Paragraphs>246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Adjacency</vt:lpstr>
      <vt:lpstr>GENERAL DATA PROTECTION REGULATION 2016 (GDPR)</vt:lpstr>
      <vt:lpstr>WHAT IS GDPR?</vt:lpstr>
      <vt:lpstr>CURRENT OBLIGATIONS</vt:lpstr>
      <vt:lpstr>GPs AS DATA CONTROLLERS</vt:lpstr>
      <vt:lpstr>GPs AS DATA CONTROLLERS continued</vt:lpstr>
      <vt:lpstr>LAWFUL BASIS FOR PROCESSING</vt:lpstr>
      <vt:lpstr>LAWFUL BASIS FOR PROCESSING continued</vt:lpstr>
      <vt:lpstr>ESTABLISHING A SPECIAL CATEGORY CONDITION</vt:lpstr>
      <vt:lpstr>ESTABLISHING A SPECIAL CATEGORY CONDITION continued</vt:lpstr>
      <vt:lpstr>ESTABLISHING A SPECIAL CATEGORY CONDITION continued</vt:lpstr>
      <vt:lpstr>ESTABLISHING A SPECIAL CATEGORY CONDITION continued</vt:lpstr>
      <vt:lpstr>DATA PROTECTION OFFICER (DPO)</vt:lpstr>
      <vt:lpstr>DATA PROTECTION OFFICER (DPO) continued</vt:lpstr>
      <vt:lpstr>DATA PROTECTION IMPACT ASSESSMENTS (DPIA)</vt:lpstr>
      <vt:lpstr>PRIVACY NOTICE</vt:lpstr>
      <vt:lpstr>PRIVACY NOTICE continued</vt:lpstr>
      <vt:lpstr>PRIVACY NOTICE continued</vt:lpstr>
      <vt:lpstr>A FEW MORE RULES</vt:lpstr>
      <vt:lpstr>SUBJECT ACCESS REQUESTS (SAR)</vt:lpstr>
      <vt:lpstr>BREACH/PENALTIES</vt:lpstr>
      <vt:lpstr>SO, WHAT DO YOU NEED TO DO?</vt:lpstr>
      <vt:lpstr>SO, WHAT DO YOU NEED TO DO? continued</vt:lpstr>
      <vt:lpstr>OTHER USEFUL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DATA PROTECTION REGULATIONS 2016</dc:title>
  <dc:creator>ROB BAKER</dc:creator>
  <cp:lastModifiedBy>Claire Pye</cp:lastModifiedBy>
  <cp:revision>88</cp:revision>
  <cp:lastPrinted>2018-03-15T20:14:38Z</cp:lastPrinted>
  <dcterms:created xsi:type="dcterms:W3CDTF">2018-02-05T13:33:00Z</dcterms:created>
  <dcterms:modified xsi:type="dcterms:W3CDTF">2018-03-20T16:37:30Z</dcterms:modified>
</cp:coreProperties>
</file>